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5" r:id="rId20"/>
    <p:sldId id="273" r:id="rId21"/>
    <p:sldId id="276" r:id="rId22"/>
    <p:sldId id="274" r:id="rId23"/>
    <p:sldId id="277" r:id="rId24"/>
    <p:sldId id="282"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p:cViewPr varScale="1">
        <p:scale>
          <a:sx n="92" d="100"/>
          <a:sy n="92" d="100"/>
        </p:scale>
        <p:origin x="50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832EE9-E5F6-40D1-BE7B-2EE73E4E130E}" type="datetimeFigureOut">
              <a:rPr lang="en-NZ" smtClean="0"/>
              <a:t>2/08/2015</a:t>
            </a:fld>
            <a:endParaRPr lang="en-NZ"/>
          </a:p>
        </p:txBody>
      </p:sp>
      <p:sp>
        <p:nvSpPr>
          <p:cNvPr id="5" name="Footer Placeholder 4"/>
          <p:cNvSpPr>
            <a:spLocks noGrp="1"/>
          </p:cNvSpPr>
          <p:nvPr>
            <p:ph type="ftr" sz="quarter" idx="11"/>
          </p:nvPr>
        </p:nvSpPr>
        <p:spPr/>
        <p:txBody>
          <a:bodyPr/>
          <a:lstStyle/>
          <a:p>
            <a:endParaRPr lang="en-N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425324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32EE9-E5F6-40D1-BE7B-2EE73E4E130E}" type="datetimeFigureOut">
              <a:rPr lang="en-NZ" smtClean="0"/>
              <a:t>2/08/2015</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180845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32EE9-E5F6-40D1-BE7B-2EE73E4E130E}" type="datetimeFigureOut">
              <a:rPr lang="en-NZ" smtClean="0"/>
              <a:t>2/08/2015</a:t>
            </a:fld>
            <a:endParaRPr lang="en-NZ"/>
          </a:p>
        </p:txBody>
      </p:sp>
      <p:sp>
        <p:nvSpPr>
          <p:cNvPr id="5" name="Footer Placeholder 4"/>
          <p:cNvSpPr>
            <a:spLocks noGrp="1"/>
          </p:cNvSpPr>
          <p:nvPr>
            <p:ph type="ftr" sz="quarter" idx="11"/>
          </p:nvPr>
        </p:nvSpPr>
        <p:spPr/>
        <p:txBody>
          <a:bodyPr/>
          <a:lstStyle/>
          <a:p>
            <a:endParaRPr lang="en-N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07D68E-1D8E-4341-85AE-56C414F4406A}" type="slidenum">
              <a:rPr lang="en-NZ" smtClean="0"/>
              <a:t>‹#›</a:t>
            </a:fld>
            <a:endParaRPr lang="en-N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46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D832EE9-E5F6-40D1-BE7B-2EE73E4E130E}" type="datetimeFigureOut">
              <a:rPr lang="en-NZ" smtClean="0"/>
              <a:t>2/08/2015</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1963423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D832EE9-E5F6-40D1-BE7B-2EE73E4E130E}" type="datetimeFigureOut">
              <a:rPr lang="en-NZ" smtClean="0"/>
              <a:t>2/08/2015</a:t>
            </a:fld>
            <a:endParaRPr lang="en-NZ"/>
          </a:p>
        </p:txBody>
      </p:sp>
      <p:sp>
        <p:nvSpPr>
          <p:cNvPr id="6" name="Footer Placeholder 5"/>
          <p:cNvSpPr>
            <a:spLocks noGrp="1"/>
          </p:cNvSpPr>
          <p:nvPr>
            <p:ph type="ftr" sz="quarter" idx="11"/>
          </p:nvPr>
        </p:nvSpPr>
        <p:spPr/>
        <p:txBody>
          <a:bodyPr/>
          <a:lstStyle/>
          <a:p>
            <a:endParaRPr lang="en-N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07D68E-1D8E-4341-85AE-56C414F4406A}" type="slidenum">
              <a:rPr lang="en-NZ" smtClean="0"/>
              <a:t>‹#›</a:t>
            </a:fld>
            <a:endParaRPr lang="en-N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6216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D832EE9-E5F6-40D1-BE7B-2EE73E4E130E}" type="datetimeFigureOut">
              <a:rPr lang="en-NZ" smtClean="0"/>
              <a:t>2/08/2015</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370953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32EE9-E5F6-40D1-BE7B-2EE73E4E130E}" type="datetimeFigureOut">
              <a:rPr lang="en-NZ" smtClean="0"/>
              <a:t>2/08/2015</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2169304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32EE9-E5F6-40D1-BE7B-2EE73E4E130E}" type="datetimeFigureOut">
              <a:rPr lang="en-NZ" smtClean="0"/>
              <a:t>2/08/2015</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161073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32EE9-E5F6-40D1-BE7B-2EE73E4E130E}" type="datetimeFigureOut">
              <a:rPr lang="en-NZ" smtClean="0"/>
              <a:t>2/08/2015</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165901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32EE9-E5F6-40D1-BE7B-2EE73E4E130E}" type="datetimeFigureOut">
              <a:rPr lang="en-NZ" smtClean="0"/>
              <a:t>2/08/2015</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98742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832EE9-E5F6-40D1-BE7B-2EE73E4E130E}" type="datetimeFigureOut">
              <a:rPr lang="en-NZ" smtClean="0"/>
              <a:t>2/08/2015</a:t>
            </a:fld>
            <a:endParaRPr lang="en-NZ"/>
          </a:p>
        </p:txBody>
      </p:sp>
      <p:sp>
        <p:nvSpPr>
          <p:cNvPr id="6" name="Footer Placeholder 5"/>
          <p:cNvSpPr>
            <a:spLocks noGrp="1"/>
          </p:cNvSpPr>
          <p:nvPr>
            <p:ph type="ftr" sz="quarter" idx="11"/>
          </p:nvPr>
        </p:nvSpPr>
        <p:spPr/>
        <p:txBody>
          <a:bodyPr/>
          <a:lstStyle/>
          <a:p>
            <a:endParaRPr lang="en-N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1460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832EE9-E5F6-40D1-BE7B-2EE73E4E130E}" type="datetimeFigureOut">
              <a:rPr lang="en-NZ" smtClean="0"/>
              <a:t>2/08/2015</a:t>
            </a:fld>
            <a:endParaRPr lang="en-NZ"/>
          </a:p>
        </p:txBody>
      </p:sp>
      <p:sp>
        <p:nvSpPr>
          <p:cNvPr id="8" name="Footer Placeholder 7"/>
          <p:cNvSpPr>
            <a:spLocks noGrp="1"/>
          </p:cNvSpPr>
          <p:nvPr>
            <p:ph type="ftr" sz="quarter" idx="11"/>
          </p:nvPr>
        </p:nvSpPr>
        <p:spPr/>
        <p:txBody>
          <a:bodyPr/>
          <a:lstStyle/>
          <a:p>
            <a:endParaRPr lang="en-N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171072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832EE9-E5F6-40D1-BE7B-2EE73E4E130E}" type="datetimeFigureOut">
              <a:rPr lang="en-NZ" smtClean="0"/>
              <a:t>2/08/2015</a:t>
            </a:fld>
            <a:endParaRPr lang="en-NZ"/>
          </a:p>
        </p:txBody>
      </p:sp>
      <p:sp>
        <p:nvSpPr>
          <p:cNvPr id="4" name="Footer Placeholder 3"/>
          <p:cNvSpPr>
            <a:spLocks noGrp="1"/>
          </p:cNvSpPr>
          <p:nvPr>
            <p:ph type="ftr" sz="quarter" idx="11"/>
          </p:nvPr>
        </p:nvSpPr>
        <p:spPr/>
        <p:txBody>
          <a:bodyPr/>
          <a:lstStyle/>
          <a:p>
            <a:endParaRPr lang="en-N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215592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32EE9-E5F6-40D1-BE7B-2EE73E4E130E}" type="datetimeFigureOut">
              <a:rPr lang="en-NZ" smtClean="0"/>
              <a:t>2/08/2015</a:t>
            </a:fld>
            <a:endParaRPr lang="en-NZ"/>
          </a:p>
        </p:txBody>
      </p:sp>
      <p:sp>
        <p:nvSpPr>
          <p:cNvPr id="3" name="Footer Placeholder 2"/>
          <p:cNvSpPr>
            <a:spLocks noGrp="1"/>
          </p:cNvSpPr>
          <p:nvPr>
            <p:ph type="ftr" sz="quarter" idx="11"/>
          </p:nvPr>
        </p:nvSpPr>
        <p:spPr/>
        <p:txBody>
          <a:bodyPr/>
          <a:lstStyle/>
          <a:p>
            <a:endParaRPr lang="en-N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70997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32EE9-E5F6-40D1-BE7B-2EE73E4E130E}" type="datetimeFigureOut">
              <a:rPr lang="en-NZ" smtClean="0"/>
              <a:t>2/08/2015</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235935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32EE9-E5F6-40D1-BE7B-2EE73E4E130E}" type="datetimeFigureOut">
              <a:rPr lang="en-NZ" smtClean="0"/>
              <a:t>2/08/2015</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07D68E-1D8E-4341-85AE-56C414F4406A}" type="slidenum">
              <a:rPr lang="en-NZ" smtClean="0"/>
              <a:t>‹#›</a:t>
            </a:fld>
            <a:endParaRPr lang="en-NZ"/>
          </a:p>
        </p:txBody>
      </p:sp>
    </p:spTree>
    <p:extLst>
      <p:ext uri="{BB962C8B-B14F-4D97-AF65-F5344CB8AC3E}">
        <p14:creationId xmlns:p14="http://schemas.microsoft.com/office/powerpoint/2010/main" val="390604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832EE9-E5F6-40D1-BE7B-2EE73E4E130E}" type="datetimeFigureOut">
              <a:rPr lang="en-NZ" smtClean="0"/>
              <a:t>2/08/2015</a:t>
            </a:fld>
            <a:endParaRPr lang="en-N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07D68E-1D8E-4341-85AE-56C414F4406A}" type="slidenum">
              <a:rPr lang="en-NZ" smtClean="0"/>
              <a:t>‹#›</a:t>
            </a:fld>
            <a:endParaRPr lang="en-NZ"/>
          </a:p>
        </p:txBody>
      </p:sp>
    </p:spTree>
    <p:extLst>
      <p:ext uri="{BB962C8B-B14F-4D97-AF65-F5344CB8AC3E}">
        <p14:creationId xmlns:p14="http://schemas.microsoft.com/office/powerpoint/2010/main" val="4554770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tv.org.nz/programme.php?id=1293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9knChl_y8L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yQRuOj96C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vimeo.com/63871834"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toxipedia.org/pages/viewpage.action?pageId=601592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eara.govt.nz/en/video/16897/possum-destruction-of-fore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eara.govt.nz/en/video/16899/possum-eating-a-chic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1080</a:t>
            </a:r>
            <a:endParaRPr lang="en-NZ" dirty="0"/>
          </a:p>
        </p:txBody>
      </p:sp>
      <p:sp>
        <p:nvSpPr>
          <p:cNvPr id="3" name="Subtitle 2"/>
          <p:cNvSpPr>
            <a:spLocks noGrp="1"/>
          </p:cNvSpPr>
          <p:nvPr>
            <p:ph type="subTitle" idx="1"/>
          </p:nvPr>
        </p:nvSpPr>
        <p:spPr/>
        <p:txBody>
          <a:bodyPr/>
          <a:lstStyle/>
          <a:p>
            <a:r>
              <a:rPr lang="en-NZ" dirty="0" smtClean="0"/>
              <a:t>To bait or not to bait?</a:t>
            </a:r>
            <a:endParaRPr lang="en-NZ" dirty="0"/>
          </a:p>
        </p:txBody>
      </p:sp>
    </p:spTree>
    <p:extLst>
      <p:ext uri="{BB962C8B-B14F-4D97-AF65-F5344CB8AC3E}">
        <p14:creationId xmlns:p14="http://schemas.microsoft.com/office/powerpoint/2010/main" val="101627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i="1" dirty="0"/>
              <a:t>TB-infected possums</a:t>
            </a:r>
            <a:br>
              <a:rPr lang="en-NZ" i="1" dirty="0"/>
            </a:br>
            <a:endParaRPr lang="en-NZ" dirty="0"/>
          </a:p>
        </p:txBody>
      </p:sp>
      <p:sp>
        <p:nvSpPr>
          <p:cNvPr id="3" name="Content Placeholder 2"/>
          <p:cNvSpPr>
            <a:spLocks noGrp="1"/>
          </p:cNvSpPr>
          <p:nvPr>
            <p:ph idx="1"/>
          </p:nvPr>
        </p:nvSpPr>
        <p:spPr>
          <a:xfrm>
            <a:off x="2589212" y="1818409"/>
            <a:ext cx="8915400" cy="4092813"/>
          </a:xfrm>
        </p:spPr>
        <p:txBody>
          <a:bodyPr>
            <a:normAutofit lnSpcReduction="10000"/>
          </a:bodyPr>
          <a:lstStyle/>
          <a:p>
            <a:pPr fontAlgn="base"/>
            <a:r>
              <a:rPr lang="en-NZ" dirty="0"/>
              <a:t>Bovine tuberculosis (TB), a contagious disease caused by the bacterium </a:t>
            </a:r>
            <a:r>
              <a:rPr lang="en-NZ" i="1" dirty="0"/>
              <a:t>Mycobacterium </a:t>
            </a:r>
            <a:r>
              <a:rPr lang="en-NZ" i="1" dirty="0" err="1"/>
              <a:t>bovis</a:t>
            </a:r>
            <a:r>
              <a:rPr lang="en-NZ" dirty="0"/>
              <a:t>, is a serious threat to the cattle and deer farming </a:t>
            </a:r>
            <a:r>
              <a:rPr lang="en-NZ" dirty="0" smtClean="0"/>
              <a:t>industries.</a:t>
            </a:r>
            <a:endParaRPr lang="en-NZ" dirty="0"/>
          </a:p>
          <a:p>
            <a:pPr fontAlgn="base"/>
            <a:r>
              <a:rPr lang="en-NZ" dirty="0" smtClean="0"/>
              <a:t>The </a:t>
            </a:r>
            <a:r>
              <a:rPr lang="en-NZ" dirty="0"/>
              <a:t>mystery of why some herds continued to be infected was solved in the 1960s with the discovery that possums carried TB. Cattle were sniffing or licking dead or dying possums that came out onto pasture, and so contracting the disease. Ferrets also spread TB.</a:t>
            </a:r>
          </a:p>
          <a:p>
            <a:pPr fontAlgn="base"/>
            <a:r>
              <a:rPr lang="en-NZ" dirty="0"/>
              <a:t>Although on average only about 2% of possums actually have TB, there are pockets where the numbers infected may be up to 40%. Infected possums were present in about 38% of the country (10 million hectares) by 2003. Most die six months after contracting the disease. They become lethargic and stay out in the open during the day, where curious cattle lick the dead or dying animals and become infected. In their native Australia possums do not have TB, possibly because they have less chance of contact with cattle</a:t>
            </a:r>
          </a:p>
          <a:p>
            <a:endParaRPr lang="en-NZ" dirty="0"/>
          </a:p>
        </p:txBody>
      </p:sp>
    </p:spTree>
    <p:extLst>
      <p:ext uri="{BB962C8B-B14F-4D97-AF65-F5344CB8AC3E}">
        <p14:creationId xmlns:p14="http://schemas.microsoft.com/office/powerpoint/2010/main" val="411293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Positive possums in NZ?</a:t>
            </a:r>
            <a:endParaRPr lang="en-NZ" dirty="0"/>
          </a:p>
        </p:txBody>
      </p:sp>
      <p:sp>
        <p:nvSpPr>
          <p:cNvPr id="3" name="Content Placeholder 2"/>
          <p:cNvSpPr>
            <a:spLocks noGrp="1"/>
          </p:cNvSpPr>
          <p:nvPr>
            <p:ph idx="1"/>
          </p:nvPr>
        </p:nvSpPr>
        <p:spPr>
          <a:xfrm>
            <a:off x="2026227" y="1756064"/>
            <a:ext cx="5174673" cy="4155158"/>
          </a:xfrm>
        </p:spPr>
        <p:txBody>
          <a:bodyPr>
            <a:normAutofit fontScale="85000" lnSpcReduction="10000"/>
          </a:bodyPr>
          <a:lstStyle/>
          <a:p>
            <a:r>
              <a:rPr lang="en-NZ" dirty="0"/>
              <a:t>Possums have been harvested for their fur in New Zealand since 1921. The industry peaked in 1981 when 3.4 million skins were exported. Since then, demand for fur-on skins has been weak, but has been replaced by an increasing demand for plucked fur that is woven with merino wool to produce high quality yarn (e.g. </a:t>
            </a:r>
            <a:r>
              <a:rPr lang="en-NZ" dirty="0" err="1"/>
              <a:t>Merinomink</a:t>
            </a:r>
            <a:r>
              <a:rPr lang="en-NZ" dirty="0"/>
              <a:t>™, </a:t>
            </a:r>
            <a:r>
              <a:rPr lang="en-NZ" dirty="0" err="1"/>
              <a:t>Perino</a:t>
            </a:r>
            <a:r>
              <a:rPr lang="en-NZ" dirty="0"/>
              <a:t>™). The demand for plucked fur has grown about 10% per annum over the last 7 years (Fig. 1).</a:t>
            </a:r>
          </a:p>
          <a:p>
            <a:r>
              <a:rPr lang="en-NZ" dirty="0"/>
              <a:t>The use of plucked possum fur as a component in blended yarn is now well established with the New Zealand yarn industry estimated to be worth $50–70 million per annum. To service the demand for fur, about 1.5 million possums are now harvested each year, with about 80% of the fibre being processed into yarn for manufacturing into garments in New Zealand.</a:t>
            </a:r>
          </a:p>
          <a:p>
            <a:endParaRPr lang="en-NZ" dirty="0"/>
          </a:p>
        </p:txBody>
      </p:sp>
      <p:pic>
        <p:nvPicPr>
          <p:cNvPr id="4" name="Picture 3"/>
          <p:cNvPicPr>
            <a:picLocks noChangeAspect="1"/>
          </p:cNvPicPr>
          <p:nvPr/>
        </p:nvPicPr>
        <p:blipFill>
          <a:blip r:embed="rId2"/>
          <a:stretch>
            <a:fillRect/>
          </a:stretch>
        </p:blipFill>
        <p:spPr>
          <a:xfrm>
            <a:off x="8530937" y="1905000"/>
            <a:ext cx="2414154" cy="3621231"/>
          </a:xfrm>
          <a:prstGeom prst="rect">
            <a:avLst/>
          </a:prstGeom>
        </p:spPr>
      </p:pic>
    </p:spTree>
    <p:extLst>
      <p:ext uri="{BB962C8B-B14F-4D97-AF65-F5344CB8AC3E}">
        <p14:creationId xmlns:p14="http://schemas.microsoft.com/office/powerpoint/2010/main" val="70211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Possum fur in NZ!</a:t>
            </a:r>
            <a:endParaRPr lang="en-NZ" dirty="0"/>
          </a:p>
        </p:txBody>
      </p:sp>
      <p:sp>
        <p:nvSpPr>
          <p:cNvPr id="3" name="Content Placeholder 2"/>
          <p:cNvSpPr>
            <a:spLocks noGrp="1"/>
          </p:cNvSpPr>
          <p:nvPr>
            <p:ph idx="1"/>
          </p:nvPr>
        </p:nvSpPr>
        <p:spPr/>
        <p:txBody>
          <a:bodyPr/>
          <a:lstStyle/>
          <a:p>
            <a:r>
              <a:rPr lang="en-NZ" dirty="0"/>
              <a:t>http://www.etv.org.nz/programme.php?id=12939</a:t>
            </a:r>
          </a:p>
        </p:txBody>
      </p:sp>
      <p:pic>
        <p:nvPicPr>
          <p:cNvPr id="4" name="Picture 3">
            <a:hlinkClick r:id="rId2"/>
          </p:cNvPr>
          <p:cNvPicPr>
            <a:picLocks noChangeAspect="1"/>
          </p:cNvPicPr>
          <p:nvPr/>
        </p:nvPicPr>
        <p:blipFill>
          <a:blip r:embed="rId3"/>
          <a:stretch>
            <a:fillRect/>
          </a:stretch>
        </p:blipFill>
        <p:spPr>
          <a:xfrm>
            <a:off x="4668981" y="2555561"/>
            <a:ext cx="3810000" cy="2933700"/>
          </a:xfrm>
          <a:prstGeom prst="rect">
            <a:avLst/>
          </a:prstGeom>
        </p:spPr>
      </p:pic>
    </p:spTree>
    <p:extLst>
      <p:ext uri="{BB962C8B-B14F-4D97-AF65-F5344CB8AC3E}">
        <p14:creationId xmlns:p14="http://schemas.microsoft.com/office/powerpoint/2010/main" val="178260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Control Methods</a:t>
            </a:r>
            <a:endParaRPr lang="en-NZ" dirty="0"/>
          </a:p>
        </p:txBody>
      </p:sp>
      <p:sp>
        <p:nvSpPr>
          <p:cNvPr id="3" name="Content Placeholder 2"/>
          <p:cNvSpPr>
            <a:spLocks noGrp="1"/>
          </p:cNvSpPr>
          <p:nvPr>
            <p:ph idx="1"/>
          </p:nvPr>
        </p:nvSpPr>
        <p:spPr/>
        <p:txBody>
          <a:bodyPr/>
          <a:lstStyle/>
          <a:p>
            <a:r>
              <a:rPr lang="en-NZ" dirty="0"/>
              <a:t>The design and delivery methods of 1080 bait has evolved since its introduction to increase its efficacy on target animals and to limit non-target </a:t>
            </a:r>
            <a:r>
              <a:rPr lang="en-NZ" dirty="0" smtClean="0"/>
              <a:t>by kills</a:t>
            </a:r>
            <a:r>
              <a:rPr lang="en-NZ" dirty="0"/>
              <a:t>.  Baits that have been used in New Zealand include cereal baits, carrot baits, paste and gel </a:t>
            </a:r>
            <a:r>
              <a:rPr lang="en-NZ" dirty="0" smtClean="0"/>
              <a:t>baits.</a:t>
            </a:r>
            <a:r>
              <a:rPr lang="en-NZ" dirty="0"/>
              <a:t/>
            </a:r>
            <a:br>
              <a:rPr lang="en-NZ" dirty="0"/>
            </a:br>
            <a:r>
              <a:rPr lang="en-NZ" dirty="0"/>
              <a:t/>
            </a:r>
            <a:br>
              <a:rPr lang="en-NZ" dirty="0"/>
            </a:br>
            <a:r>
              <a:rPr lang="en-NZ" dirty="0"/>
              <a:t>Cereal baits are manufactured by mixing 1080 with bran, kibbled grain and </a:t>
            </a:r>
            <a:r>
              <a:rPr lang="en-NZ" dirty="0" smtClean="0"/>
              <a:t>sugar. </a:t>
            </a:r>
            <a:r>
              <a:rPr lang="en-NZ" dirty="0"/>
              <a:t>It is also essential for the cereal baits to be dyed green and cinnamon </a:t>
            </a:r>
            <a:r>
              <a:rPr lang="en-NZ" dirty="0" smtClean="0"/>
              <a:t>flavoured.</a:t>
            </a:r>
            <a:r>
              <a:rPr lang="en-NZ" dirty="0"/>
              <a:t>  The green dye makes it less attractive to birds and the flavouring masks the odour of 1080 to possums, and deer repellent can also be </a:t>
            </a:r>
            <a:r>
              <a:rPr lang="en-NZ" dirty="0" smtClean="0"/>
              <a:t>added.</a:t>
            </a:r>
            <a:endParaRPr lang="en-NZ" dirty="0"/>
          </a:p>
        </p:txBody>
      </p:sp>
    </p:spTree>
    <p:extLst>
      <p:ext uri="{BB962C8B-B14F-4D97-AF65-F5344CB8AC3E}">
        <p14:creationId xmlns:p14="http://schemas.microsoft.com/office/powerpoint/2010/main" val="1838498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How much 1080 is being used in baits?</a:t>
            </a:r>
            <a:endParaRPr lang="en-NZ" dirty="0"/>
          </a:p>
        </p:txBody>
      </p:sp>
      <p:sp>
        <p:nvSpPr>
          <p:cNvPr id="3" name="Content Placeholder 2"/>
          <p:cNvSpPr>
            <a:spLocks noGrp="1"/>
          </p:cNvSpPr>
          <p:nvPr>
            <p:ph sz="half" idx="2"/>
          </p:nvPr>
        </p:nvSpPr>
        <p:spPr>
          <a:xfrm>
            <a:off x="2495694" y="2176861"/>
            <a:ext cx="4342893" cy="3354060"/>
          </a:xfrm>
        </p:spPr>
        <p:txBody>
          <a:bodyPr>
            <a:normAutofit fontScale="92500"/>
          </a:bodyPr>
          <a:lstStyle/>
          <a:p>
            <a:r>
              <a:rPr lang="en-NZ" b="1" dirty="0"/>
              <a:t> </a:t>
            </a:r>
            <a:r>
              <a:rPr lang="en-NZ" dirty="0" smtClean="0"/>
              <a:t>To </a:t>
            </a:r>
            <a:r>
              <a:rPr lang="en-NZ" dirty="0"/>
              <a:t>be effective it is recommended that baits should include 1.5 grams of 1080 per kilogram (i.e. 0.15% 1080 pellets</a:t>
            </a:r>
            <a:r>
              <a:rPr lang="en-NZ" dirty="0" smtClean="0"/>
              <a:t>).</a:t>
            </a:r>
            <a:r>
              <a:rPr lang="en-NZ" dirty="0"/>
              <a:t> A </a:t>
            </a:r>
            <a:r>
              <a:rPr lang="en-NZ" dirty="0" smtClean="0"/>
              <a:t>case </a:t>
            </a:r>
            <a:r>
              <a:rPr lang="en-NZ" dirty="0"/>
              <a:t>study shows more than 35% of possums that consumed cereal baits with lower toxicity (i.e. 0.08% </a:t>
            </a:r>
            <a:r>
              <a:rPr lang="en-NZ" dirty="0" smtClean="0"/>
              <a:t>1080 </a:t>
            </a:r>
            <a:r>
              <a:rPr lang="en-NZ" dirty="0"/>
              <a:t>pellets) </a:t>
            </a:r>
            <a:r>
              <a:rPr lang="en-NZ" dirty="0" smtClean="0"/>
              <a:t>survived</a:t>
            </a:r>
            <a:endParaRPr lang="en-NZ" dirty="0"/>
          </a:p>
          <a:p>
            <a:r>
              <a:rPr lang="en-NZ" b="1" i="1" dirty="0" smtClean="0"/>
              <a:t>Analyse the graph opposite, why do you think that the amounts per hectare being used have reduced?</a:t>
            </a:r>
          </a:p>
        </p:txBody>
      </p:sp>
      <p:pic>
        <p:nvPicPr>
          <p:cNvPr id="1026" name="Picture 2" descr="Pictur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343992" y="2921071"/>
            <a:ext cx="3819525"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37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b="1" dirty="0"/>
              <a:t>Aerial application</a:t>
            </a:r>
            <a:endParaRPr lang="en-NZ" dirty="0"/>
          </a:p>
        </p:txBody>
      </p:sp>
      <p:sp>
        <p:nvSpPr>
          <p:cNvPr id="9" name="Content Placeholder 8"/>
          <p:cNvSpPr>
            <a:spLocks noGrp="1"/>
          </p:cNvSpPr>
          <p:nvPr>
            <p:ph sz="half" idx="1"/>
          </p:nvPr>
        </p:nvSpPr>
        <p:spPr/>
        <p:txBody>
          <a:bodyPr>
            <a:normAutofit fontScale="77500" lnSpcReduction="20000"/>
          </a:bodyPr>
          <a:lstStyle/>
          <a:p>
            <a:r>
              <a:rPr lang="en-NZ" dirty="0"/>
              <a:t/>
            </a:r>
            <a:br>
              <a:rPr lang="en-NZ" dirty="0"/>
            </a:br>
            <a:r>
              <a:rPr lang="en-NZ" dirty="0"/>
              <a:t/>
            </a:r>
            <a:br>
              <a:rPr lang="en-NZ" dirty="0"/>
            </a:br>
            <a:r>
              <a:rPr lang="en-NZ" dirty="0"/>
              <a:t>Aerial operations provide a cost-efficient means of reaching areas that ground operations simply cannot. Compared to ground operations, aerial operations can cover areas as large as 46,000 ha per </a:t>
            </a:r>
            <a:r>
              <a:rPr lang="en-NZ" dirty="0" smtClean="0"/>
              <a:t>operation. </a:t>
            </a:r>
            <a:r>
              <a:rPr lang="en-NZ" dirty="0"/>
              <a:t> Due to economies of scale, this method of delivery is more affordable than ground operations. An aerial 1080 operation (including pre-feeding) can cost as little as $12 to $16 per </a:t>
            </a:r>
            <a:r>
              <a:rPr lang="en-NZ" dirty="0" smtClean="0"/>
              <a:t>hectare.</a:t>
            </a:r>
            <a:r>
              <a:rPr lang="en-NZ" dirty="0"/>
              <a:t> </a:t>
            </a:r>
            <a:br>
              <a:rPr lang="en-NZ" dirty="0"/>
            </a:br>
            <a:r>
              <a:rPr lang="en-NZ" dirty="0"/>
              <a:t/>
            </a:r>
            <a:br>
              <a:rPr lang="en-NZ" dirty="0"/>
            </a:br>
            <a:r>
              <a:rPr lang="en-NZ" dirty="0"/>
              <a:t>Average sowing rates of 1080 cereal baits have also declined significantly from over 30 kg of bait per hectare in the 1950s to under 2 kg of bait per hectare today – equivalent to about four baits in an area the size of a tennis </a:t>
            </a:r>
            <a:r>
              <a:rPr lang="en-NZ" dirty="0" smtClean="0"/>
              <a:t>court.</a:t>
            </a:r>
            <a:endParaRPr lang="en-NZ" dirty="0"/>
          </a:p>
        </p:txBody>
      </p:sp>
      <p:pic>
        <p:nvPicPr>
          <p:cNvPr id="11" name="9knChl_y8L4"/>
          <p:cNvPicPr>
            <a:picLocks noGrp="1" noRot="1" noChangeAspect="1"/>
          </p:cNvPicPr>
          <p:nvPr>
            <p:ph sz="half" idx="2"/>
            <a:videoFile r:link="rId1"/>
          </p:nvPr>
        </p:nvPicPr>
        <p:blipFill>
          <a:blip r:embed="rId3"/>
          <a:stretch>
            <a:fillRect/>
          </a:stretch>
        </p:blipFill>
        <p:spPr>
          <a:xfrm>
            <a:off x="6903076" y="2234046"/>
            <a:ext cx="4897582" cy="2754890"/>
          </a:xfrm>
          <a:prstGeom prst="rect">
            <a:avLst/>
          </a:prstGeom>
        </p:spPr>
      </p:pic>
    </p:spTree>
    <p:extLst>
      <p:ext uri="{BB962C8B-B14F-4D97-AF65-F5344CB8AC3E}">
        <p14:creationId xmlns:p14="http://schemas.microsoft.com/office/powerpoint/2010/main" val="4134271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NZ" dirty="0" smtClean="0"/>
              <a:t>The future of 1080 drops</a:t>
            </a:r>
            <a:endParaRPr lang="en-NZ" dirty="0"/>
          </a:p>
        </p:txBody>
      </p:sp>
      <p:sp>
        <p:nvSpPr>
          <p:cNvPr id="13" name="Content Placeholder 12"/>
          <p:cNvSpPr>
            <a:spLocks noGrp="1"/>
          </p:cNvSpPr>
          <p:nvPr>
            <p:ph sz="half" idx="1"/>
          </p:nvPr>
        </p:nvSpPr>
        <p:spPr/>
        <p:txBody>
          <a:bodyPr>
            <a:normAutofit fontScale="70000" lnSpcReduction="20000"/>
          </a:bodyPr>
          <a:lstStyle/>
          <a:p>
            <a:r>
              <a:rPr lang="en-NZ" dirty="0" err="1"/>
              <a:t>Landcare</a:t>
            </a:r>
            <a:r>
              <a:rPr lang="en-NZ" dirty="0"/>
              <a:t> Research has developed a more efficient method for aerial delivery of 1080 baits in clusters, rather than evenly, which could potentially reduce toxin </a:t>
            </a:r>
            <a:r>
              <a:rPr lang="en-NZ" dirty="0" smtClean="0"/>
              <a:t>use.</a:t>
            </a:r>
            <a:r>
              <a:rPr lang="en-NZ" dirty="0"/>
              <a:t>  Despite using 60% less 1080 bait (1 kg/ha), </a:t>
            </a:r>
            <a:r>
              <a:rPr lang="en-NZ" dirty="0" smtClean="0"/>
              <a:t>the </a:t>
            </a:r>
            <a:r>
              <a:rPr lang="en-NZ" dirty="0"/>
              <a:t>reductions in possum activity indices achieved with cluster sowing (98.4%) were similar to those achieved with broadcasting sowing (97.8</a:t>
            </a:r>
            <a:r>
              <a:rPr lang="en-NZ" dirty="0" smtClean="0"/>
              <a:t>%).</a:t>
            </a:r>
            <a:r>
              <a:rPr lang="en-NZ" dirty="0"/>
              <a:t/>
            </a:r>
            <a:br>
              <a:rPr lang="en-NZ" dirty="0"/>
            </a:br>
            <a:r>
              <a:rPr lang="en-NZ" dirty="0"/>
              <a:t/>
            </a:r>
            <a:br>
              <a:rPr lang="en-NZ" dirty="0"/>
            </a:br>
            <a:r>
              <a:rPr lang="en-NZ" dirty="0"/>
              <a:t>A cluster baiting method has been </a:t>
            </a:r>
            <a:r>
              <a:rPr lang="en-NZ" dirty="0" err="1"/>
              <a:t>trialed</a:t>
            </a:r>
            <a:r>
              <a:rPr lang="en-NZ" dirty="0"/>
              <a:t> with the baiting rate as low as 0.17 Kg/ha, significantly lower than normal sowing rate of 2 Kg/ha. </a:t>
            </a:r>
            <a:br>
              <a:rPr lang="en-NZ" dirty="0"/>
            </a:br>
            <a:r>
              <a:rPr lang="en-NZ" dirty="0"/>
              <a:t/>
            </a:r>
            <a:br>
              <a:rPr lang="en-NZ" dirty="0"/>
            </a:br>
            <a:r>
              <a:rPr lang="en-NZ" dirty="0"/>
              <a:t>In </a:t>
            </a:r>
            <a:r>
              <a:rPr lang="en-NZ" dirty="0" err="1"/>
              <a:t>Otago</a:t>
            </a:r>
            <a:r>
              <a:rPr lang="en-NZ" dirty="0"/>
              <a:t>, a new strip sowing method of applying bait is currently being </a:t>
            </a:r>
            <a:r>
              <a:rPr lang="en-NZ" dirty="0" err="1"/>
              <a:t>trialed</a:t>
            </a:r>
            <a:r>
              <a:rPr lang="en-NZ" dirty="0"/>
              <a:t>. Initial results show similar kill rates to other methods with a reduced amount of 1080 needed</a:t>
            </a:r>
            <a:r>
              <a:rPr lang="en-NZ" dirty="0" smtClean="0"/>
              <a:t>.</a:t>
            </a:r>
          </a:p>
          <a:p>
            <a:r>
              <a:rPr lang="en-NZ" dirty="0"/>
              <a:t/>
            </a:r>
            <a:br>
              <a:rPr lang="en-NZ" dirty="0"/>
            </a:br>
            <a:endParaRPr lang="en-NZ" dirty="0"/>
          </a:p>
        </p:txBody>
      </p:sp>
      <p:pic>
        <p:nvPicPr>
          <p:cNvPr id="15" name="Content Placeholder 14"/>
          <p:cNvPicPr>
            <a:picLocks noGrp="1" noChangeAspect="1"/>
          </p:cNvPicPr>
          <p:nvPr>
            <p:ph sz="half" idx="2"/>
          </p:nvPr>
        </p:nvPicPr>
        <p:blipFill>
          <a:blip r:embed="rId2"/>
          <a:stretch>
            <a:fillRect/>
          </a:stretch>
        </p:blipFill>
        <p:spPr>
          <a:xfrm>
            <a:off x="7191373" y="2554917"/>
            <a:ext cx="4313238" cy="2420978"/>
          </a:xfrm>
          <a:prstGeom prst="rect">
            <a:avLst/>
          </a:prstGeom>
        </p:spPr>
      </p:pic>
    </p:spTree>
    <p:extLst>
      <p:ext uri="{BB962C8B-B14F-4D97-AF65-F5344CB8AC3E}">
        <p14:creationId xmlns:p14="http://schemas.microsoft.com/office/powerpoint/2010/main" val="52486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Ground operations</a:t>
            </a:r>
            <a:endParaRPr lang="en-NZ" dirty="0"/>
          </a:p>
        </p:txBody>
      </p:sp>
      <p:sp>
        <p:nvSpPr>
          <p:cNvPr id="3" name="Content Placeholder 2"/>
          <p:cNvSpPr>
            <a:spLocks noGrp="1"/>
          </p:cNvSpPr>
          <p:nvPr>
            <p:ph sz="half" idx="1"/>
          </p:nvPr>
        </p:nvSpPr>
        <p:spPr/>
        <p:txBody>
          <a:bodyPr>
            <a:normAutofit fontScale="62500" lnSpcReduction="20000"/>
          </a:bodyPr>
          <a:lstStyle/>
          <a:p>
            <a:r>
              <a:rPr lang="en-NZ" dirty="0"/>
              <a:t/>
            </a:r>
            <a:br>
              <a:rPr lang="en-NZ" dirty="0"/>
            </a:br>
            <a:r>
              <a:rPr lang="en-NZ" dirty="0"/>
              <a:t/>
            </a:r>
            <a:br>
              <a:rPr lang="en-NZ" dirty="0"/>
            </a:br>
            <a:r>
              <a:rPr lang="en-NZ" dirty="0"/>
              <a:t>Ground operations are ideal for covering areas that have easy access and easy terrain. The main advantage of ground-baiting operations is their ability to limit non-target species by-kill. The baits are hand placed in bait stations that allow the target in but deter other animals, or applied directly to the </a:t>
            </a:r>
            <a:r>
              <a:rPr lang="en-NZ" dirty="0" smtClean="0"/>
              <a:t>ground.</a:t>
            </a:r>
            <a:r>
              <a:rPr lang="en-NZ" dirty="0"/>
              <a:t/>
            </a:r>
            <a:br>
              <a:rPr lang="en-NZ" dirty="0"/>
            </a:br>
            <a:r>
              <a:rPr lang="en-NZ" dirty="0"/>
              <a:t/>
            </a:r>
            <a:br>
              <a:rPr lang="en-NZ" dirty="0"/>
            </a:br>
            <a:r>
              <a:rPr lang="en-NZ" dirty="0"/>
              <a:t>While ground operations may provide greater control over the operation, they are costly. The costs vary from $4 a hectare in easily accessible land to $80 per hectare in areas with difficult vegetation </a:t>
            </a:r>
            <a:r>
              <a:rPr lang="en-NZ" dirty="0" smtClean="0"/>
              <a:t>cover.</a:t>
            </a:r>
            <a:r>
              <a:rPr lang="en-NZ" dirty="0"/>
              <a:t> </a:t>
            </a:r>
            <a:br>
              <a:rPr lang="en-NZ" dirty="0"/>
            </a:br>
            <a:r>
              <a:rPr lang="en-NZ" dirty="0"/>
              <a:t/>
            </a:r>
            <a:br>
              <a:rPr lang="en-NZ" dirty="0"/>
            </a:br>
            <a:r>
              <a:rPr lang="en-NZ" dirty="0"/>
              <a:t>With the average coverage area of only 4,000 hectare for each operation, ground baiting is not as time efficient as aerial operations</a:t>
            </a:r>
            <a:r>
              <a:rPr lang="en-NZ" dirty="0" smtClean="0"/>
              <a:t>.</a:t>
            </a:r>
          </a:p>
          <a:p>
            <a:r>
              <a:rPr lang="en-NZ" b="1" i="1" dirty="0" smtClean="0"/>
              <a:t> </a:t>
            </a:r>
            <a:r>
              <a:rPr lang="en-NZ" b="1" i="1" dirty="0"/>
              <a:t>What </a:t>
            </a:r>
            <a:r>
              <a:rPr lang="en-NZ" b="1" i="1" dirty="0" smtClean="0"/>
              <a:t>do </a:t>
            </a:r>
            <a:r>
              <a:rPr lang="en-NZ" b="1" i="1" dirty="0"/>
              <a:t>you think the major risk of aerial operations of 1080 drops are compared to ground bait methods, list the advantages and disadvantages of both?</a:t>
            </a:r>
          </a:p>
        </p:txBody>
      </p:sp>
      <p:pic>
        <p:nvPicPr>
          <p:cNvPr id="5" name="Content Placeholder 4"/>
          <p:cNvPicPr>
            <a:picLocks noGrp="1" noChangeAspect="1"/>
          </p:cNvPicPr>
          <p:nvPr>
            <p:ph sz="half" idx="2"/>
          </p:nvPr>
        </p:nvPicPr>
        <p:blipFill>
          <a:blip r:embed="rId2"/>
          <a:stretch>
            <a:fillRect/>
          </a:stretch>
        </p:blipFill>
        <p:spPr>
          <a:xfrm>
            <a:off x="7295356" y="2647950"/>
            <a:ext cx="4105275" cy="2733675"/>
          </a:xfrm>
          <a:prstGeom prst="rect">
            <a:avLst/>
          </a:prstGeom>
        </p:spPr>
      </p:pic>
    </p:spTree>
    <p:extLst>
      <p:ext uri="{BB962C8B-B14F-4D97-AF65-F5344CB8AC3E}">
        <p14:creationId xmlns:p14="http://schemas.microsoft.com/office/powerpoint/2010/main" val="2066448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733" y="260428"/>
            <a:ext cx="8911687" cy="1280890"/>
          </a:xfrm>
        </p:spPr>
        <p:txBody>
          <a:bodyPr/>
          <a:lstStyle/>
          <a:p>
            <a:r>
              <a:rPr lang="en-NZ" dirty="0" smtClean="0"/>
              <a:t>The issues</a:t>
            </a:r>
            <a:endParaRPr lang="en-NZ" dirty="0"/>
          </a:p>
        </p:txBody>
      </p:sp>
      <p:sp>
        <p:nvSpPr>
          <p:cNvPr id="4" name="Content Placeholder 3"/>
          <p:cNvSpPr>
            <a:spLocks noGrp="1"/>
          </p:cNvSpPr>
          <p:nvPr>
            <p:ph sz="half" idx="2"/>
          </p:nvPr>
        </p:nvSpPr>
        <p:spPr>
          <a:xfrm>
            <a:off x="2121622" y="1541318"/>
            <a:ext cx="4342893" cy="4358479"/>
          </a:xfrm>
        </p:spPr>
        <p:txBody>
          <a:bodyPr>
            <a:normAutofit fontScale="62500" lnSpcReduction="20000"/>
          </a:bodyPr>
          <a:lstStyle/>
          <a:p>
            <a:r>
              <a:rPr lang="en-NZ" dirty="0" smtClean="0"/>
              <a:t>There are a number of reasons why anti 1080 advocates do not agree with the use of 1080 to control pest, we will cover a number below</a:t>
            </a:r>
          </a:p>
          <a:p>
            <a:endParaRPr lang="en-NZ" dirty="0"/>
          </a:p>
          <a:p>
            <a:r>
              <a:rPr lang="en-NZ" dirty="0" smtClean="0"/>
              <a:t>What </a:t>
            </a:r>
            <a:r>
              <a:rPr lang="en-NZ" dirty="0"/>
              <a:t>is 1080 and how does it work?</a:t>
            </a:r>
          </a:p>
          <a:p>
            <a:endParaRPr lang="en-NZ" dirty="0"/>
          </a:p>
          <a:p>
            <a:r>
              <a:rPr lang="en-NZ" dirty="0" smtClean="0"/>
              <a:t>1080 is </a:t>
            </a:r>
            <a:r>
              <a:rPr lang="en-NZ" dirty="0"/>
              <a:t>a metabolic poison that is extremely toxic to all air-breathing organisms. It blocks the body’s muscle and organs ability to absorb energy from its food, and results in a slow and inhumane death, typically 8 -24 hours for birds, 2-4 days for large mammals. There is no known antidote for this deadly poison.</a:t>
            </a:r>
          </a:p>
          <a:p>
            <a:endParaRPr lang="en-NZ" dirty="0"/>
          </a:p>
          <a:p>
            <a:r>
              <a:rPr lang="en-NZ" dirty="0"/>
              <a:t>Poisoning from 1080 occurs through eating the dosed baits (cereal pellets or poison-laced carrots) or from the flesh of poisoned animals. Carcasses remain poisonous until they are completely decomposed, which makes 1080 particularly lethal to dogs</a:t>
            </a:r>
            <a:r>
              <a:rPr lang="en-NZ" dirty="0" smtClean="0"/>
              <a:t>.</a:t>
            </a:r>
          </a:p>
          <a:p>
            <a:r>
              <a:rPr lang="en-NZ" dirty="0" smtClean="0"/>
              <a:t>A number of people believe that 1080 is an inhumane way of killing pests, with the less ‘toxic’ baits being in fact more harmful to larger mammals due to slowing the process of killing the animal</a:t>
            </a:r>
            <a:endParaRPr lang="en-NZ" dirty="0"/>
          </a:p>
        </p:txBody>
      </p:sp>
      <p:sp>
        <p:nvSpPr>
          <p:cNvPr id="5" name="Text Placeholder 4"/>
          <p:cNvSpPr>
            <a:spLocks noGrp="1"/>
          </p:cNvSpPr>
          <p:nvPr>
            <p:ph type="body" sz="quarter" idx="3"/>
          </p:nvPr>
        </p:nvSpPr>
        <p:spPr/>
        <p:txBody>
          <a:bodyPr/>
          <a:lstStyle/>
          <a:p>
            <a:endParaRPr lang="en-NZ" dirty="0"/>
          </a:p>
        </p:txBody>
      </p:sp>
      <p:pic>
        <p:nvPicPr>
          <p:cNvPr id="10" name="Content Placeholder 9"/>
          <p:cNvPicPr>
            <a:picLocks noGrp="1" noChangeAspect="1"/>
          </p:cNvPicPr>
          <p:nvPr>
            <p:ph sz="quarter" idx="4"/>
          </p:nvPr>
        </p:nvPicPr>
        <p:blipFill>
          <a:blip r:embed="rId2"/>
          <a:stretch>
            <a:fillRect/>
          </a:stretch>
        </p:blipFill>
        <p:spPr>
          <a:xfrm>
            <a:off x="7166993" y="1723926"/>
            <a:ext cx="4338637" cy="2711648"/>
          </a:xfrm>
          <a:prstGeom prst="rect">
            <a:avLst/>
          </a:prstGeom>
        </p:spPr>
      </p:pic>
      <p:sp>
        <p:nvSpPr>
          <p:cNvPr id="11" name="TextBox 10"/>
          <p:cNvSpPr txBox="1"/>
          <p:nvPr/>
        </p:nvSpPr>
        <p:spPr>
          <a:xfrm>
            <a:off x="8437418" y="4613564"/>
            <a:ext cx="3068212" cy="646331"/>
          </a:xfrm>
          <a:prstGeom prst="rect">
            <a:avLst/>
          </a:prstGeom>
          <a:noFill/>
        </p:spPr>
        <p:txBody>
          <a:bodyPr wrap="square" rtlCol="0">
            <a:spAutoFit/>
          </a:bodyPr>
          <a:lstStyle/>
          <a:p>
            <a:r>
              <a:rPr lang="en-NZ" dirty="0" smtClean="0"/>
              <a:t>Hind that has died as a result of 1080</a:t>
            </a:r>
            <a:endParaRPr lang="en-NZ" dirty="0"/>
          </a:p>
        </p:txBody>
      </p:sp>
    </p:spTree>
    <p:extLst>
      <p:ext uri="{BB962C8B-B14F-4D97-AF65-F5344CB8AC3E}">
        <p14:creationId xmlns:p14="http://schemas.microsoft.com/office/powerpoint/2010/main" val="126850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Poisoning Paradise</a:t>
            </a:r>
            <a:endParaRPr lang="en-NZ" dirty="0"/>
          </a:p>
        </p:txBody>
      </p:sp>
      <p:pic>
        <p:nvPicPr>
          <p:cNvPr id="9" name="yQRuOj96CRs"/>
          <p:cNvPicPr>
            <a:picLocks noGrp="1" noRot="1" noChangeAspect="1"/>
          </p:cNvPicPr>
          <p:nvPr>
            <p:ph idx="1"/>
            <a:videoFile r:link="rId1"/>
          </p:nvPr>
        </p:nvPicPr>
        <p:blipFill>
          <a:blip r:embed="rId3"/>
          <a:stretch>
            <a:fillRect/>
          </a:stretch>
        </p:blipFill>
        <p:spPr>
          <a:xfrm>
            <a:off x="4064723" y="2466686"/>
            <a:ext cx="4572000" cy="2571750"/>
          </a:xfrm>
          <a:prstGeom prst="rect">
            <a:avLst/>
          </a:prstGeom>
        </p:spPr>
      </p:pic>
    </p:spTree>
    <p:extLst>
      <p:ext uri="{BB962C8B-B14F-4D97-AF65-F5344CB8AC3E}">
        <p14:creationId xmlns:p14="http://schemas.microsoft.com/office/powerpoint/2010/main" val="285608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Tree>
    <p:extLst>
      <p:ext uri="{BB962C8B-B14F-4D97-AF65-F5344CB8AC3E}">
        <p14:creationId xmlns:p14="http://schemas.microsoft.com/office/powerpoint/2010/main" val="1277536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The scale of the use of 1080 and its implications</a:t>
            </a:r>
            <a:br>
              <a:rPr lang="en-NZ" b="1" dirty="0"/>
            </a:br>
            <a:endParaRPr lang="en-NZ" dirty="0"/>
          </a:p>
        </p:txBody>
      </p:sp>
      <p:sp>
        <p:nvSpPr>
          <p:cNvPr id="4" name="Content Placeholder 3"/>
          <p:cNvSpPr>
            <a:spLocks noGrp="1"/>
          </p:cNvSpPr>
          <p:nvPr>
            <p:ph sz="half" idx="2"/>
          </p:nvPr>
        </p:nvSpPr>
        <p:spPr>
          <a:xfrm>
            <a:off x="862447" y="1705958"/>
            <a:ext cx="5872232" cy="4861096"/>
          </a:xfrm>
        </p:spPr>
        <p:txBody>
          <a:bodyPr>
            <a:normAutofit fontScale="85000" lnSpcReduction="20000"/>
          </a:bodyPr>
          <a:lstStyle/>
          <a:p>
            <a:r>
              <a:rPr lang="en-NZ" dirty="0"/>
              <a:t>During aerial poisoning operations, massive quantities (approximately 4000-100,000 kg of bait per drop) of poison-laced, palatable foodstuffs are introduced by helicopter or plane into New Zealand’s forest ecosystems and potentially into streams. The portion of poison per drop ranges from 10-400 km2.</a:t>
            </a:r>
          </a:p>
          <a:p>
            <a:r>
              <a:rPr lang="en-NZ" dirty="0"/>
              <a:t>New Zealand is now the world’s largest consumer of 1080. In most other countries 1080 is banned outright or severely restricted because of its lethality and its indiscriminate killing power.</a:t>
            </a:r>
          </a:p>
          <a:p>
            <a:r>
              <a:rPr lang="en-NZ" dirty="0"/>
              <a:t>There is considerable opinion that important damage could be done to NZ tourism and its brand name “100% Pure” labelling if </a:t>
            </a:r>
            <a:r>
              <a:rPr lang="en-NZ" dirty="0" err="1"/>
              <a:t>DoC’s</a:t>
            </a:r>
            <a:r>
              <a:rPr lang="en-NZ" dirty="0"/>
              <a:t> continual poisoning campaign with aerial 1080 were widely known outside New Zealand.</a:t>
            </a:r>
          </a:p>
          <a:p>
            <a:r>
              <a:rPr lang="en-NZ" dirty="0"/>
              <a:t>An estimated 20,000 deer are poisoned by 1080 each year.</a:t>
            </a:r>
          </a:p>
          <a:p>
            <a:r>
              <a:rPr lang="en-NZ" dirty="0"/>
              <a:t>If 1080 traces were ever found in exported food products such as milk and beef it could have important impact on New Zealand’s ability to export these products.</a:t>
            </a:r>
          </a:p>
          <a:p>
            <a:r>
              <a:rPr lang="en-NZ" dirty="0" err="1"/>
              <a:t>DoC</a:t>
            </a:r>
            <a:r>
              <a:rPr lang="en-NZ" dirty="0"/>
              <a:t> assures the public that sensitive areas such as campsites, huts, walking tracks and waterways are avoided during aerial drops</a:t>
            </a:r>
          </a:p>
          <a:p>
            <a:endParaRPr lang="en-NZ" dirty="0"/>
          </a:p>
        </p:txBody>
      </p:sp>
      <p:pic>
        <p:nvPicPr>
          <p:cNvPr id="7" name="Content Placeholder 6"/>
          <p:cNvPicPr>
            <a:picLocks noGrp="1" noChangeAspect="1"/>
          </p:cNvPicPr>
          <p:nvPr>
            <p:ph sz="quarter" idx="4"/>
          </p:nvPr>
        </p:nvPicPr>
        <p:blipFill>
          <a:blip r:embed="rId2"/>
          <a:stretch>
            <a:fillRect/>
          </a:stretch>
        </p:blipFill>
        <p:spPr>
          <a:xfrm>
            <a:off x="7296648" y="2324427"/>
            <a:ext cx="4610269" cy="2881418"/>
          </a:xfrm>
          <a:prstGeom prst="rect">
            <a:avLst/>
          </a:prstGeom>
        </p:spPr>
      </p:pic>
    </p:spTree>
    <p:extLst>
      <p:ext uri="{BB962C8B-B14F-4D97-AF65-F5344CB8AC3E}">
        <p14:creationId xmlns:p14="http://schemas.microsoft.com/office/powerpoint/2010/main" val="1694252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Cartoon…</a:t>
            </a:r>
            <a:endParaRPr lang="en-NZ" dirty="0"/>
          </a:p>
        </p:txBody>
      </p:sp>
      <p:pic>
        <p:nvPicPr>
          <p:cNvPr id="7" name="Content Placeholder 6"/>
          <p:cNvPicPr>
            <a:picLocks noGrp="1" noChangeAspect="1"/>
          </p:cNvPicPr>
          <p:nvPr>
            <p:ph sz="half" idx="2"/>
          </p:nvPr>
        </p:nvPicPr>
        <p:blipFill>
          <a:blip r:embed="rId2"/>
          <a:stretch>
            <a:fillRect/>
          </a:stretch>
        </p:blipFill>
        <p:spPr>
          <a:xfrm>
            <a:off x="2364849" y="2049788"/>
            <a:ext cx="3550815" cy="4563110"/>
          </a:xfrm>
          <a:prstGeom prst="rect">
            <a:avLst/>
          </a:prstGeom>
        </p:spPr>
      </p:pic>
      <p:sp>
        <p:nvSpPr>
          <p:cNvPr id="6" name="Content Placeholder 5"/>
          <p:cNvSpPr>
            <a:spLocks noGrp="1"/>
          </p:cNvSpPr>
          <p:nvPr>
            <p:ph sz="quarter" idx="4"/>
          </p:nvPr>
        </p:nvSpPr>
        <p:spPr>
          <a:xfrm>
            <a:off x="6491548" y="2049788"/>
            <a:ext cx="5013063" cy="4894153"/>
          </a:xfrm>
        </p:spPr>
        <p:txBody>
          <a:bodyPr/>
          <a:lstStyle/>
          <a:p>
            <a:r>
              <a:rPr lang="en-NZ" dirty="0" smtClean="0"/>
              <a:t>Interpret the Cartoon by answering the following questions</a:t>
            </a:r>
          </a:p>
          <a:p>
            <a:endParaRPr lang="en-NZ" b="1" i="1" dirty="0"/>
          </a:p>
          <a:p>
            <a:r>
              <a:rPr lang="en-NZ" b="1" i="1" dirty="0" smtClean="0"/>
              <a:t>How has the possum been killed in the cartoon?</a:t>
            </a:r>
          </a:p>
          <a:p>
            <a:r>
              <a:rPr lang="en-NZ" b="1" i="1" dirty="0" smtClean="0"/>
              <a:t>Do you think the cartoonist Al </a:t>
            </a:r>
            <a:r>
              <a:rPr lang="en-NZ" b="1" i="1" dirty="0" err="1" smtClean="0"/>
              <a:t>Nisbett</a:t>
            </a:r>
            <a:r>
              <a:rPr lang="en-NZ" b="1" i="1" dirty="0" smtClean="0"/>
              <a:t> is pro the use of aerial drops of 1080? Why?</a:t>
            </a:r>
          </a:p>
          <a:p>
            <a:r>
              <a:rPr lang="en-NZ" b="1" i="1" dirty="0" smtClean="0"/>
              <a:t>What is the message that the cartoon sends about the use of aerial drops?</a:t>
            </a:r>
          </a:p>
          <a:p>
            <a:endParaRPr lang="en-NZ" dirty="0" smtClean="0"/>
          </a:p>
        </p:txBody>
      </p:sp>
    </p:spTree>
    <p:extLst>
      <p:ext uri="{BB962C8B-B14F-4D97-AF65-F5344CB8AC3E}">
        <p14:creationId xmlns:p14="http://schemas.microsoft.com/office/powerpoint/2010/main" val="628189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NZ" b="1" dirty="0"/>
              <a:t>The imbalanced presentation of the science</a:t>
            </a:r>
            <a:br>
              <a:rPr lang="en-NZ" b="1" dirty="0"/>
            </a:br>
            <a:endParaRPr lang="en-NZ" dirty="0"/>
          </a:p>
        </p:txBody>
      </p:sp>
      <p:sp>
        <p:nvSpPr>
          <p:cNvPr id="13" name="Content Placeholder 12"/>
          <p:cNvSpPr>
            <a:spLocks noGrp="1"/>
          </p:cNvSpPr>
          <p:nvPr>
            <p:ph sz="half" idx="1"/>
          </p:nvPr>
        </p:nvSpPr>
        <p:spPr>
          <a:xfrm>
            <a:off x="675409" y="1257300"/>
            <a:ext cx="6227667" cy="5600700"/>
          </a:xfrm>
        </p:spPr>
        <p:txBody>
          <a:bodyPr>
            <a:normAutofit fontScale="92500" lnSpcReduction="10000"/>
          </a:bodyPr>
          <a:lstStyle/>
          <a:p>
            <a:r>
              <a:rPr lang="en-NZ" dirty="0"/>
              <a:t>Independent research has gathered overwhelming evidence of harm to some native species from aerial 1080 operations, and there is considerable evidence of ecological disruption, as one would expect given the indiscriminate nature of the aerial 1080 programme.</a:t>
            </a:r>
          </a:p>
          <a:p>
            <a:r>
              <a:rPr lang="en-NZ" dirty="0"/>
              <a:t>19 different native bird species have had corpses test positive for 1080 after aerial 1080 operations.</a:t>
            </a:r>
          </a:p>
          <a:p>
            <a:r>
              <a:rPr lang="en-NZ" dirty="0"/>
              <a:t>There is no credible scientific evidence that mass poisoning the forest ecosystems with aerial 1080 is of net benefit to native species.</a:t>
            </a:r>
          </a:p>
          <a:p>
            <a:r>
              <a:rPr lang="en-NZ" dirty="0"/>
              <a:t>All the science studies on bird mortality in 1080 drop zones refer to the small sample size, the lack of a control, and the need for long term population monitoring. These concerns are completely absent in </a:t>
            </a:r>
            <a:r>
              <a:rPr lang="en-NZ" dirty="0" err="1"/>
              <a:t>DoC</a:t>
            </a:r>
            <a:r>
              <a:rPr lang="en-NZ" dirty="0"/>
              <a:t> summaries.</a:t>
            </a:r>
          </a:p>
          <a:p>
            <a:r>
              <a:rPr lang="en-NZ" dirty="0"/>
              <a:t>Clear alternative methods of pest control are available, but are not adequately promoted or explored whilst there remains a total reliance by DOC/AHB on aerial 1080 operations</a:t>
            </a:r>
          </a:p>
          <a:p>
            <a:endParaRPr lang="en-NZ" dirty="0"/>
          </a:p>
        </p:txBody>
      </p:sp>
      <p:pic>
        <p:nvPicPr>
          <p:cNvPr id="15" name="Content Placeholder 14"/>
          <p:cNvPicPr>
            <a:picLocks noGrp="1" noChangeAspect="1"/>
          </p:cNvPicPr>
          <p:nvPr>
            <p:ph sz="half" idx="2"/>
          </p:nvPr>
        </p:nvPicPr>
        <p:blipFill>
          <a:blip r:embed="rId2"/>
          <a:stretch>
            <a:fillRect/>
          </a:stretch>
        </p:blipFill>
        <p:spPr>
          <a:xfrm>
            <a:off x="7191373" y="2133600"/>
            <a:ext cx="4313238" cy="1572534"/>
          </a:xfrm>
          <a:prstGeom prst="rect">
            <a:avLst/>
          </a:prstGeom>
        </p:spPr>
      </p:pic>
      <p:sp>
        <p:nvSpPr>
          <p:cNvPr id="16" name="TextBox 15"/>
          <p:cNvSpPr txBox="1"/>
          <p:nvPr/>
        </p:nvSpPr>
        <p:spPr>
          <a:xfrm>
            <a:off x="7191373" y="3823855"/>
            <a:ext cx="3833382" cy="369332"/>
          </a:xfrm>
          <a:prstGeom prst="rect">
            <a:avLst/>
          </a:prstGeom>
          <a:noFill/>
        </p:spPr>
        <p:txBody>
          <a:bodyPr wrap="square" rtlCol="0">
            <a:spAutoFit/>
          </a:bodyPr>
          <a:lstStyle/>
          <a:p>
            <a:r>
              <a:rPr lang="en-NZ" dirty="0" smtClean="0"/>
              <a:t>1080 pellet in waterway</a:t>
            </a:r>
            <a:endParaRPr lang="en-NZ" dirty="0"/>
          </a:p>
        </p:txBody>
      </p:sp>
    </p:spTree>
    <p:extLst>
      <p:ext uri="{BB962C8B-B14F-4D97-AF65-F5344CB8AC3E}">
        <p14:creationId xmlns:p14="http://schemas.microsoft.com/office/powerpoint/2010/main" val="4064545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migratetonewzealand.files.wordpress.com/2008/09/clean_green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48" y="1831254"/>
            <a:ext cx="5162550" cy="3600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42363" y="914399"/>
            <a:ext cx="5434446" cy="5078313"/>
          </a:xfrm>
          <a:prstGeom prst="rect">
            <a:avLst/>
          </a:prstGeom>
          <a:noFill/>
        </p:spPr>
        <p:txBody>
          <a:bodyPr wrap="square" rtlCol="0">
            <a:spAutoFit/>
          </a:bodyPr>
          <a:lstStyle/>
          <a:p>
            <a:r>
              <a:rPr lang="en-NZ" b="1" dirty="0"/>
              <a:t>Interpret the Cartoon by answering the following questions</a:t>
            </a:r>
          </a:p>
          <a:p>
            <a:endParaRPr lang="en-NZ" dirty="0" smtClean="0"/>
          </a:p>
          <a:p>
            <a:pPr marL="342900" indent="-342900">
              <a:buFont typeface="+mj-lt"/>
              <a:buAutoNum type="arabicPeriod"/>
            </a:pPr>
            <a:r>
              <a:rPr lang="en-NZ" i="1" dirty="0" smtClean="0"/>
              <a:t>What is the promotional slogan in terms of tourism in New Zealand that the cartoon represents?</a:t>
            </a:r>
          </a:p>
          <a:p>
            <a:pPr marL="342900" indent="-342900">
              <a:buFont typeface="+mj-lt"/>
              <a:buAutoNum type="arabicPeriod"/>
            </a:pPr>
            <a:endParaRPr lang="en-NZ" i="1" dirty="0"/>
          </a:p>
          <a:p>
            <a:pPr marL="342900" indent="-342900">
              <a:buFont typeface="+mj-lt"/>
              <a:buAutoNum type="arabicPeriod"/>
            </a:pPr>
            <a:r>
              <a:rPr lang="en-NZ" i="1" dirty="0" smtClean="0"/>
              <a:t>What does this slogan indicate to tourists about NZ?</a:t>
            </a:r>
          </a:p>
          <a:p>
            <a:pPr marL="342900" indent="-342900">
              <a:buFont typeface="+mj-lt"/>
              <a:buAutoNum type="arabicPeriod"/>
            </a:pPr>
            <a:endParaRPr lang="en-NZ" i="1" dirty="0"/>
          </a:p>
          <a:p>
            <a:pPr marL="342900" indent="-342900">
              <a:buFont typeface="+mj-lt"/>
              <a:buAutoNum type="arabicPeriod"/>
            </a:pPr>
            <a:r>
              <a:rPr lang="en-NZ" i="1" dirty="0" smtClean="0"/>
              <a:t>Why do the possums? Have a confuse look on their faces?</a:t>
            </a:r>
          </a:p>
          <a:p>
            <a:pPr marL="342900" indent="-342900">
              <a:buFont typeface="+mj-lt"/>
              <a:buAutoNum type="arabicPeriod"/>
            </a:pPr>
            <a:endParaRPr lang="en-NZ" i="1" dirty="0"/>
          </a:p>
          <a:p>
            <a:pPr marL="342900" indent="-342900">
              <a:buFont typeface="+mj-lt"/>
              <a:buAutoNum type="arabicPeriod"/>
            </a:pPr>
            <a:r>
              <a:rPr lang="en-NZ" i="1" dirty="0" smtClean="0"/>
              <a:t>Does the cartoon indicate that the cartoonist Daryl Crimp is pro or anti 1080 drops from Helicopters, Why?</a:t>
            </a:r>
          </a:p>
          <a:p>
            <a:endParaRPr lang="en-NZ" i="1" dirty="0" smtClean="0"/>
          </a:p>
          <a:p>
            <a:endParaRPr lang="en-NZ" dirty="0"/>
          </a:p>
        </p:txBody>
      </p:sp>
    </p:spTree>
    <p:extLst>
      <p:ext uri="{BB962C8B-B14F-4D97-AF65-F5344CB8AC3E}">
        <p14:creationId xmlns:p14="http://schemas.microsoft.com/office/powerpoint/2010/main" val="3363293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Alternatives to 1080</a:t>
            </a:r>
            <a:endParaRPr lang="en-NZ" dirty="0"/>
          </a:p>
        </p:txBody>
      </p:sp>
      <p:sp>
        <p:nvSpPr>
          <p:cNvPr id="3" name="Content Placeholder 2"/>
          <p:cNvSpPr>
            <a:spLocks noGrp="1"/>
          </p:cNvSpPr>
          <p:nvPr>
            <p:ph idx="1"/>
          </p:nvPr>
        </p:nvSpPr>
        <p:spPr/>
        <p:txBody>
          <a:bodyPr>
            <a:normAutofit fontScale="92500" lnSpcReduction="20000"/>
          </a:bodyPr>
          <a:lstStyle/>
          <a:p>
            <a:r>
              <a:rPr lang="en-NZ" dirty="0" smtClean="0"/>
              <a:t>The </a:t>
            </a:r>
            <a:r>
              <a:rPr lang="en-NZ" dirty="0"/>
              <a:t>Pest Control Education Trust, and its sponsors are supportive of ongoing research into finding alternative methods of controlling possums and other mammalian pests.  Use of toxins involves ethical issues and trade-offs, i.e. effectiveness relative to humaneness or how much suffering pests inflict on their prey. The same issues arise with regard to protecting our stock from Bovine TB. New Zealand has a responsibility on international and local levels to ensure survival of our native species. We also must protect our farms from disease. </a:t>
            </a:r>
            <a:r>
              <a:rPr lang="en-NZ" dirty="0"/>
              <a:t/>
            </a:r>
            <a:br>
              <a:rPr lang="en-NZ" dirty="0"/>
            </a:br>
            <a:r>
              <a:rPr lang="en-NZ" dirty="0"/>
              <a:t/>
            </a:r>
            <a:br>
              <a:rPr lang="en-NZ" dirty="0"/>
            </a:br>
            <a:r>
              <a:rPr lang="en-NZ" dirty="0"/>
              <a:t>Concerns around the use of 1080 are often justified by assuming there are viable alternatives. All currently available alternatives have characteristics that in certain circumstances mean they are less efficient than 1080. </a:t>
            </a:r>
            <a:r>
              <a:rPr lang="en-NZ" dirty="0"/>
              <a:t/>
            </a:r>
            <a:br>
              <a:rPr lang="en-NZ" dirty="0"/>
            </a:br>
            <a:r>
              <a:rPr lang="en-NZ" dirty="0"/>
              <a:t/>
            </a:r>
            <a:br>
              <a:rPr lang="en-NZ" dirty="0"/>
            </a:br>
            <a:r>
              <a:rPr lang="en-NZ" dirty="0"/>
              <a:t>Scientists, farmers and conservationists are widely united in the view that for now, 1080 is the best solution we have, and until such time as an effective alternative is found, it must remain a key component of New Zealand’s overall pest control strategy.</a:t>
            </a:r>
            <a:r>
              <a:rPr lang="en-NZ" dirty="0"/>
              <a:t/>
            </a:r>
            <a:br>
              <a:rPr lang="en-NZ" dirty="0"/>
            </a:br>
            <a:endParaRPr lang="en-NZ" dirty="0"/>
          </a:p>
        </p:txBody>
      </p:sp>
    </p:spTree>
    <p:extLst>
      <p:ext uri="{BB962C8B-B14F-4D97-AF65-F5344CB8AC3E}">
        <p14:creationId xmlns:p14="http://schemas.microsoft.com/office/powerpoint/2010/main" val="463952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Trapping</a:t>
            </a:r>
            <a:endParaRPr lang="en-NZ" dirty="0"/>
          </a:p>
        </p:txBody>
      </p:sp>
      <p:sp>
        <p:nvSpPr>
          <p:cNvPr id="8" name="Content Placeholder 7"/>
          <p:cNvSpPr>
            <a:spLocks noGrp="1"/>
          </p:cNvSpPr>
          <p:nvPr>
            <p:ph sz="half" idx="1"/>
          </p:nvPr>
        </p:nvSpPr>
        <p:spPr/>
        <p:txBody>
          <a:bodyPr>
            <a:normAutofit fontScale="85000" lnSpcReduction="20000"/>
          </a:bodyPr>
          <a:lstStyle/>
          <a:p>
            <a:r>
              <a:rPr lang="en-NZ" b="1" dirty="0"/>
              <a:t>Trapping</a:t>
            </a:r>
            <a:r>
              <a:rPr lang="en-NZ" dirty="0"/>
              <a:t/>
            </a:r>
            <a:br>
              <a:rPr lang="en-NZ" dirty="0"/>
            </a:br>
            <a:r>
              <a:rPr lang="en-NZ" dirty="0"/>
              <a:t/>
            </a:r>
            <a:br>
              <a:rPr lang="en-NZ" dirty="0"/>
            </a:br>
            <a:r>
              <a:rPr lang="en-NZ" dirty="0"/>
              <a:t>The use of traps to kill predators advances every year. Innovative new traps using gas propelled bolts and positioning devices to ensure humane kills have come along way from the now banned and inhumane gin trap. Traps can be deployed effectively in easily accessible areas to control possum and stoat numbers. However rat populations are usually too high for traps to be useful. On a large scale, trapping is more expensive than 1080 due to the difficulty of reaching remote areas and being labour intensive. During mast events traps can simply not be deployed fast enough or in sufficient numbers to control pest numbers.</a:t>
            </a:r>
            <a:endParaRPr lang="en-NZ" dirty="0"/>
          </a:p>
        </p:txBody>
      </p:sp>
      <p:sp>
        <p:nvSpPr>
          <p:cNvPr id="9" name="Content Placeholder 8"/>
          <p:cNvSpPr>
            <a:spLocks noGrp="1"/>
          </p:cNvSpPr>
          <p:nvPr>
            <p:ph sz="half" idx="2"/>
          </p:nvPr>
        </p:nvSpPr>
        <p:spPr/>
        <p:txBody>
          <a:bodyPr>
            <a:normAutofit fontScale="85000" lnSpcReduction="20000"/>
          </a:bodyPr>
          <a:lstStyle/>
          <a:p>
            <a:r>
              <a:rPr lang="en-NZ" dirty="0">
                <a:hlinkClick r:id="rId2"/>
              </a:rPr>
              <a:t>https://vimeo.com/63871834</a:t>
            </a:r>
            <a:endParaRPr lang="en-NZ" dirty="0"/>
          </a:p>
        </p:txBody>
      </p:sp>
      <p:pic>
        <p:nvPicPr>
          <p:cNvPr id="10" name="Picture 9"/>
          <p:cNvPicPr>
            <a:picLocks noChangeAspect="1"/>
          </p:cNvPicPr>
          <p:nvPr/>
        </p:nvPicPr>
        <p:blipFill>
          <a:blip r:embed="rId3"/>
          <a:stretch>
            <a:fillRect/>
          </a:stretch>
        </p:blipFill>
        <p:spPr>
          <a:xfrm>
            <a:off x="7670222" y="2474844"/>
            <a:ext cx="2857500" cy="3429000"/>
          </a:xfrm>
          <a:prstGeom prst="rect">
            <a:avLst/>
          </a:prstGeom>
        </p:spPr>
      </p:pic>
    </p:spTree>
    <p:extLst>
      <p:ext uri="{BB962C8B-B14F-4D97-AF65-F5344CB8AC3E}">
        <p14:creationId xmlns:p14="http://schemas.microsoft.com/office/powerpoint/2010/main" val="1901081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Biological Controls</a:t>
            </a:r>
            <a:endParaRPr lang="en-NZ" dirty="0"/>
          </a:p>
        </p:txBody>
      </p:sp>
      <p:sp>
        <p:nvSpPr>
          <p:cNvPr id="3" name="Content Placeholder 2"/>
          <p:cNvSpPr>
            <a:spLocks noGrp="1"/>
          </p:cNvSpPr>
          <p:nvPr>
            <p:ph sz="half" idx="1"/>
          </p:nvPr>
        </p:nvSpPr>
        <p:spPr/>
        <p:txBody>
          <a:bodyPr/>
          <a:lstStyle/>
          <a:p>
            <a:r>
              <a:rPr lang="en-NZ" b="1" dirty="0"/>
              <a:t>Biological Controls</a:t>
            </a:r>
            <a:r>
              <a:rPr lang="en-NZ" dirty="0"/>
              <a:t/>
            </a:r>
            <a:br>
              <a:rPr lang="en-NZ" dirty="0"/>
            </a:br>
            <a:r>
              <a:rPr lang="en-NZ" dirty="0"/>
              <a:t/>
            </a:r>
            <a:br>
              <a:rPr lang="en-NZ" dirty="0"/>
            </a:br>
            <a:r>
              <a:rPr lang="en-NZ" dirty="0"/>
              <a:t>Biological controls have seen slow progress in recent years and most projects have been defunded because of this. There are also ethical issues with the public around introducing genetically engineered viruses or bacteria into the environment.</a:t>
            </a:r>
            <a:endParaRPr lang="en-NZ" dirty="0"/>
          </a:p>
        </p:txBody>
      </p:sp>
      <p:sp>
        <p:nvSpPr>
          <p:cNvPr id="4" name="Content Placeholder 3"/>
          <p:cNvSpPr>
            <a:spLocks noGrp="1"/>
          </p:cNvSpPr>
          <p:nvPr>
            <p:ph sz="half" idx="2"/>
          </p:nvPr>
        </p:nvSpPr>
        <p:spPr/>
        <p:txBody>
          <a:bodyPr/>
          <a:lstStyle/>
          <a:p>
            <a:endParaRPr lang="en-NZ"/>
          </a:p>
        </p:txBody>
      </p:sp>
    </p:spTree>
    <p:extLst>
      <p:ext uri="{BB962C8B-B14F-4D97-AF65-F5344CB8AC3E}">
        <p14:creationId xmlns:p14="http://schemas.microsoft.com/office/powerpoint/2010/main" val="832827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26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1080?</a:t>
            </a:r>
            <a:endParaRPr lang="en-NZ" dirty="0"/>
          </a:p>
        </p:txBody>
      </p:sp>
      <p:sp>
        <p:nvSpPr>
          <p:cNvPr id="3" name="Content Placeholder 2"/>
          <p:cNvSpPr>
            <a:spLocks noGrp="1"/>
          </p:cNvSpPr>
          <p:nvPr>
            <p:ph idx="1"/>
          </p:nvPr>
        </p:nvSpPr>
        <p:spPr/>
        <p:txBody>
          <a:bodyPr>
            <a:normAutofit lnSpcReduction="10000"/>
          </a:bodyPr>
          <a:lstStyle/>
          <a:p>
            <a:r>
              <a:rPr lang="en-NZ" b="1" dirty="0">
                <a:hlinkClick r:id="rId2"/>
              </a:rPr>
              <a:t>Sodium </a:t>
            </a:r>
            <a:r>
              <a:rPr lang="en-NZ" b="1" dirty="0" err="1">
                <a:hlinkClick r:id="rId2"/>
              </a:rPr>
              <a:t>fluoroacetate</a:t>
            </a:r>
            <a:r>
              <a:rPr lang="en-NZ" b="1" dirty="0">
                <a:hlinkClick r:id="rId2"/>
              </a:rPr>
              <a:t> (1080)</a:t>
            </a:r>
            <a:endParaRPr lang="en-NZ" b="1" dirty="0"/>
          </a:p>
          <a:p>
            <a:r>
              <a:rPr lang="en-NZ" dirty="0"/>
              <a:t>Sodium </a:t>
            </a:r>
            <a:r>
              <a:rPr lang="en-NZ" dirty="0" err="1"/>
              <a:t>fluoroacetate</a:t>
            </a:r>
            <a:r>
              <a:rPr lang="en-NZ" dirty="0"/>
              <a:t> (1080) is a naturally occurring poison found in plants in Australia, South Africa and Brazil.  </a:t>
            </a:r>
            <a:endParaRPr lang="en-NZ" dirty="0" smtClean="0"/>
          </a:p>
          <a:p>
            <a:r>
              <a:rPr lang="en-NZ" dirty="0" smtClean="0"/>
              <a:t>1080 </a:t>
            </a:r>
            <a:r>
              <a:rPr lang="en-NZ" dirty="0"/>
              <a:t>is highly toxic to mammals, including humans, and is primarily used for protecting sheep and goats from predatory coyotes (</a:t>
            </a:r>
            <a:r>
              <a:rPr lang="en-NZ" dirty="0" err="1"/>
              <a:t>predacide</a:t>
            </a:r>
            <a:r>
              <a:rPr lang="en-NZ" dirty="0"/>
              <a:t>). In the Unites States, Texas, New Mexico, Wyoming and Montana are the only states that provide the required certification and training programs for use of 1080.  Within those states, application is restricted based on potential harm to endangered </a:t>
            </a:r>
            <a:r>
              <a:rPr lang="en-NZ" dirty="0" smtClean="0"/>
              <a:t>species.</a:t>
            </a:r>
            <a:r>
              <a:rPr lang="en-NZ" dirty="0"/>
              <a:t>   </a:t>
            </a:r>
            <a:endParaRPr lang="en-NZ" dirty="0" smtClean="0"/>
          </a:p>
          <a:p>
            <a:r>
              <a:rPr lang="en-NZ" dirty="0" smtClean="0"/>
              <a:t>In </a:t>
            </a:r>
            <a:r>
              <a:rPr lang="en-NZ" dirty="0"/>
              <a:t>New Zealand, 1080 has been widely used for the control of non-native rodents, such as possums, that have no natural predators   New Zealand has used 1080 for pest control since the 1950's, while the United States began use in the 1940's </a:t>
            </a:r>
          </a:p>
        </p:txBody>
      </p:sp>
    </p:spTree>
    <p:extLst>
      <p:ext uri="{BB962C8B-B14F-4D97-AF65-F5344CB8AC3E}">
        <p14:creationId xmlns:p14="http://schemas.microsoft.com/office/powerpoint/2010/main" val="365299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History</a:t>
            </a:r>
            <a:endParaRPr lang="en-NZ" dirty="0"/>
          </a:p>
        </p:txBody>
      </p:sp>
      <p:sp>
        <p:nvSpPr>
          <p:cNvPr id="3" name="Content Placeholder 2"/>
          <p:cNvSpPr>
            <a:spLocks noGrp="1"/>
          </p:cNvSpPr>
          <p:nvPr>
            <p:ph idx="1"/>
          </p:nvPr>
        </p:nvSpPr>
        <p:spPr/>
        <p:txBody>
          <a:bodyPr>
            <a:normAutofit fontScale="92500" lnSpcReduction="10000"/>
          </a:bodyPr>
          <a:lstStyle/>
          <a:p>
            <a:r>
              <a:rPr lang="en-NZ" dirty="0"/>
              <a:t>The toxic nature of </a:t>
            </a:r>
            <a:r>
              <a:rPr lang="en-NZ" dirty="0" err="1"/>
              <a:t>fluoroacetic</a:t>
            </a:r>
            <a:r>
              <a:rPr lang="en-NZ" dirty="0"/>
              <a:t> acids were discovered in western Australian and South African plants, where accidental poisoning of livestock </a:t>
            </a:r>
            <a:r>
              <a:rPr lang="en-NZ" dirty="0" smtClean="0"/>
              <a:t>occurred.</a:t>
            </a:r>
            <a:r>
              <a:rPr lang="en-NZ" dirty="0"/>
              <a:t> </a:t>
            </a:r>
          </a:p>
          <a:p>
            <a:r>
              <a:rPr lang="en-NZ" dirty="0"/>
              <a:t>The earliest documented synthesis of </a:t>
            </a:r>
            <a:r>
              <a:rPr lang="en-NZ" dirty="0" err="1"/>
              <a:t>fluoroacetic</a:t>
            </a:r>
            <a:r>
              <a:rPr lang="en-NZ" dirty="0"/>
              <a:t> acid was by a Belgian scientist.  In the 1930's, Germany patented the acid and it was used as a moth deterrent.  </a:t>
            </a:r>
            <a:endParaRPr lang="en-NZ" dirty="0" smtClean="0"/>
          </a:p>
          <a:p>
            <a:r>
              <a:rPr lang="en-NZ" dirty="0" smtClean="0"/>
              <a:t>It </a:t>
            </a:r>
            <a:r>
              <a:rPr lang="en-NZ" dirty="0"/>
              <a:t>was separately discovered by Polish military researchers in the late 1930's and tested during World War II in Nazi-occupied countries.  Scientists in England learned of the compound from a Polish scientist who escaped to </a:t>
            </a:r>
            <a:r>
              <a:rPr lang="en-NZ" dirty="0" smtClean="0"/>
              <a:t>England.</a:t>
            </a:r>
            <a:endParaRPr lang="en-NZ" dirty="0"/>
          </a:p>
          <a:p>
            <a:r>
              <a:rPr lang="en-NZ" dirty="0"/>
              <a:t>In the 1940's, the United States continued </a:t>
            </a:r>
            <a:r>
              <a:rPr lang="en-NZ" dirty="0" err="1"/>
              <a:t>fluoroacetic</a:t>
            </a:r>
            <a:r>
              <a:rPr lang="en-NZ" dirty="0"/>
              <a:t> acid compound research, and sodium </a:t>
            </a:r>
            <a:r>
              <a:rPr lang="en-NZ" dirty="0" err="1"/>
              <a:t>fluoroacetate</a:t>
            </a:r>
            <a:r>
              <a:rPr lang="en-NZ" dirty="0"/>
              <a:t> and a related compound </a:t>
            </a:r>
            <a:r>
              <a:rPr lang="en-NZ" dirty="0" err="1"/>
              <a:t>fluoroacetamide</a:t>
            </a:r>
            <a:r>
              <a:rPr lang="en-NZ" dirty="0"/>
              <a:t> were both developed as rodenticides.  </a:t>
            </a:r>
            <a:endParaRPr lang="en-NZ" dirty="0" smtClean="0"/>
          </a:p>
          <a:p>
            <a:r>
              <a:rPr lang="en-NZ" dirty="0" smtClean="0"/>
              <a:t>Restrictions </a:t>
            </a:r>
            <a:r>
              <a:rPr lang="en-NZ" dirty="0"/>
              <a:t>and regulations were placed on both compounds throughout the 1970's and 1980's, and </a:t>
            </a:r>
            <a:r>
              <a:rPr lang="en-NZ" dirty="0" err="1"/>
              <a:t>fluoroacetamide</a:t>
            </a:r>
            <a:r>
              <a:rPr lang="en-NZ" dirty="0"/>
              <a:t> was cancelled in 1989. </a:t>
            </a:r>
          </a:p>
        </p:txBody>
      </p:sp>
    </p:spTree>
    <p:extLst>
      <p:ext uri="{BB962C8B-B14F-4D97-AF65-F5344CB8AC3E}">
        <p14:creationId xmlns:p14="http://schemas.microsoft.com/office/powerpoint/2010/main" val="96671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1080 in NZ??</a:t>
            </a:r>
            <a:endParaRPr lang="en-NZ" dirty="0"/>
          </a:p>
        </p:txBody>
      </p:sp>
      <p:sp>
        <p:nvSpPr>
          <p:cNvPr id="3" name="Content Placeholder 2"/>
          <p:cNvSpPr>
            <a:spLocks noGrp="1"/>
          </p:cNvSpPr>
          <p:nvPr>
            <p:ph idx="1"/>
          </p:nvPr>
        </p:nvSpPr>
        <p:spPr>
          <a:xfrm>
            <a:off x="2256703" y="1395844"/>
            <a:ext cx="5494915" cy="4869873"/>
          </a:xfrm>
        </p:spPr>
        <p:txBody>
          <a:bodyPr>
            <a:normAutofit fontScale="85000" lnSpcReduction="10000"/>
          </a:bodyPr>
          <a:lstStyle/>
          <a:p>
            <a:pPr fontAlgn="base"/>
            <a:r>
              <a:rPr lang="en-NZ" dirty="0"/>
              <a:t>The main threat to many of New Zealand’s native plants and animals comes from  introduced predators such as possums, rats and stoats. New Zealand has no native ground dwelling mammals so native species like birds, snails, lizards and insects are particularly vulnerable to these imported tree climbing predators.</a:t>
            </a:r>
          </a:p>
          <a:p>
            <a:pPr fontAlgn="base"/>
            <a:r>
              <a:rPr lang="en-NZ" dirty="0"/>
              <a:t>1080 is very effective in controlling these introduced pests and well suited to New Zealand conditions. It can be safely applied by air and it is the most cost-effective method of providing landscape scale pest control over difficult terrain.</a:t>
            </a:r>
          </a:p>
          <a:p>
            <a:pPr fontAlgn="base"/>
            <a:r>
              <a:rPr lang="en-NZ" dirty="0"/>
              <a:t>A fast, tactical knockdown of possums, rats and stoats is often needed in the spring to protect birds during the nesting season. This is especially important in ‘mast years’ when some native trees (especially beech) produce huge numbers of seeds. This abundance of food can lead to a plague of rats, which in turn leads to an increase in stoats – both of which eat vulnerable native birds, insects and lizards.</a:t>
            </a:r>
          </a:p>
          <a:p>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395" y="1778785"/>
            <a:ext cx="3901440" cy="2593848"/>
          </a:xfrm>
          <a:prstGeom prst="rect">
            <a:avLst/>
          </a:prstGeom>
        </p:spPr>
      </p:pic>
    </p:spTree>
    <p:extLst>
      <p:ext uri="{BB962C8B-B14F-4D97-AF65-F5344CB8AC3E}">
        <p14:creationId xmlns:p14="http://schemas.microsoft.com/office/powerpoint/2010/main" val="340295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Case Study the NZ Brush Tailed Possum</a:t>
            </a:r>
            <a:endParaRPr lang="en-NZ" dirty="0"/>
          </a:p>
        </p:txBody>
      </p:sp>
      <p:sp>
        <p:nvSpPr>
          <p:cNvPr id="3" name="Content Placeholder 2"/>
          <p:cNvSpPr>
            <a:spLocks noGrp="1"/>
          </p:cNvSpPr>
          <p:nvPr>
            <p:ph idx="1"/>
          </p:nvPr>
        </p:nvSpPr>
        <p:spPr>
          <a:xfrm>
            <a:off x="2589212" y="2310245"/>
            <a:ext cx="4206443" cy="3777622"/>
          </a:xfrm>
        </p:spPr>
        <p:txBody>
          <a:bodyPr>
            <a:normAutofit lnSpcReduction="10000"/>
          </a:bodyPr>
          <a:lstStyle/>
          <a:p>
            <a:pPr fontAlgn="base"/>
            <a:r>
              <a:rPr lang="en-NZ" dirty="0"/>
              <a:t>In its native land the possum is up against dingoes, bush fires and less palatable vegetation. In New Zealand there are no predators and lots of very palatable vegetation. As a result, possums have a huge impact on New Zealand ecosystems.</a:t>
            </a:r>
          </a:p>
          <a:p>
            <a:pPr fontAlgn="base"/>
            <a:r>
              <a:rPr lang="en-NZ" dirty="0"/>
              <a:t>The Australian brush tailed possum was introduced into New Zealand in 1837 to establish a fur trade.</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280" y="2403763"/>
            <a:ext cx="2124075" cy="2590800"/>
          </a:xfrm>
          <a:prstGeom prst="rect">
            <a:avLst/>
          </a:prstGeom>
        </p:spPr>
      </p:pic>
    </p:spTree>
    <p:extLst>
      <p:ext uri="{BB962C8B-B14F-4D97-AF65-F5344CB8AC3E}">
        <p14:creationId xmlns:p14="http://schemas.microsoft.com/office/powerpoint/2010/main" val="403909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Premier pest</a:t>
            </a:r>
            <a:br>
              <a:rPr lang="en-NZ" dirty="0"/>
            </a:br>
            <a:endParaRPr lang="en-NZ" dirty="0"/>
          </a:p>
        </p:txBody>
      </p:sp>
      <p:sp>
        <p:nvSpPr>
          <p:cNvPr id="3" name="Content Placeholder 2"/>
          <p:cNvSpPr>
            <a:spLocks noGrp="1"/>
          </p:cNvSpPr>
          <p:nvPr>
            <p:ph idx="1"/>
          </p:nvPr>
        </p:nvSpPr>
        <p:spPr/>
        <p:txBody>
          <a:bodyPr/>
          <a:lstStyle/>
          <a:p>
            <a:pPr fontAlgn="base"/>
            <a:r>
              <a:rPr lang="en-NZ" dirty="0" smtClean="0"/>
              <a:t>Not </a:t>
            </a:r>
            <a:r>
              <a:rPr lang="en-NZ" dirty="0"/>
              <a:t>only do possums destroy forests, they also infect cattle with bovine tuberculosis, threatening the country’s valuable dairy industry.</a:t>
            </a:r>
          </a:p>
          <a:p>
            <a:pPr fontAlgn="base"/>
            <a:r>
              <a:rPr lang="en-NZ" dirty="0"/>
              <a:t>Their cost to the economy is considerable: in 2006 government agencies spent $111 million on possum control, a level of funding that will continue for another decade. In addition, possums eat pasture and cause a fall in farm production (estimated at $35 million annually). They also eat planted pine seedlings and horticultural produce.</a:t>
            </a:r>
          </a:p>
          <a:p>
            <a:endParaRPr lang="en-NZ" dirty="0"/>
          </a:p>
        </p:txBody>
      </p:sp>
    </p:spTree>
    <p:extLst>
      <p:ext uri="{BB962C8B-B14F-4D97-AF65-F5344CB8AC3E}">
        <p14:creationId xmlns:p14="http://schemas.microsoft.com/office/powerpoint/2010/main" val="284611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Forest damage</a:t>
            </a:r>
            <a:br>
              <a:rPr lang="en-NZ" dirty="0"/>
            </a:br>
            <a:endParaRPr lang="en-NZ" dirty="0"/>
          </a:p>
        </p:txBody>
      </p:sp>
      <p:sp>
        <p:nvSpPr>
          <p:cNvPr id="3" name="Content Placeholder 2"/>
          <p:cNvSpPr>
            <a:spLocks noGrp="1"/>
          </p:cNvSpPr>
          <p:nvPr>
            <p:ph idx="1"/>
          </p:nvPr>
        </p:nvSpPr>
        <p:spPr>
          <a:xfrm>
            <a:off x="2589212" y="2133600"/>
            <a:ext cx="5359833" cy="3777622"/>
          </a:xfrm>
        </p:spPr>
        <p:txBody>
          <a:bodyPr/>
          <a:lstStyle/>
          <a:p>
            <a:pPr fontAlgn="base"/>
            <a:r>
              <a:rPr lang="en-NZ" dirty="0" smtClean="0"/>
              <a:t>Possums </a:t>
            </a:r>
            <a:r>
              <a:rPr lang="en-NZ" dirty="0"/>
              <a:t>can cause catastrophic dieback, the complete collapse of a forest canopy – especially tree species that possums prefer, such as </a:t>
            </a:r>
            <a:r>
              <a:rPr lang="en-NZ" dirty="0" err="1"/>
              <a:t>rātā</a:t>
            </a:r>
            <a:r>
              <a:rPr lang="en-NZ" dirty="0"/>
              <a:t> and </a:t>
            </a:r>
            <a:r>
              <a:rPr lang="en-NZ" dirty="0" err="1"/>
              <a:t>kāmahi</a:t>
            </a:r>
            <a:r>
              <a:rPr lang="en-NZ" dirty="0"/>
              <a:t>. In the southern </a:t>
            </a:r>
            <a:r>
              <a:rPr lang="en-NZ" dirty="0" err="1"/>
              <a:t>rātā</a:t>
            </a:r>
            <a:r>
              <a:rPr lang="en-NZ" dirty="0"/>
              <a:t>–</a:t>
            </a:r>
            <a:r>
              <a:rPr lang="en-NZ" dirty="0" err="1"/>
              <a:t>kāmahi</a:t>
            </a:r>
            <a:r>
              <a:rPr lang="en-NZ" dirty="0"/>
              <a:t> forests of Westland, many valleys lost more than 50% of canopy trees within 15–20 years of possums arriving. The forest trees are then replaced by shrubs that are unpalatable to possums, and the area changes from tall forest to low open forest and </a:t>
            </a:r>
            <a:r>
              <a:rPr lang="en-NZ" dirty="0" err="1"/>
              <a:t>shrublands</a:t>
            </a:r>
            <a:r>
              <a:rPr lang="en-NZ" dirty="0"/>
              <a:t>.</a:t>
            </a:r>
          </a:p>
          <a:p>
            <a:endParaRPr lang="en-NZ" dirty="0"/>
          </a:p>
        </p:txBody>
      </p:sp>
      <p:sp>
        <p:nvSpPr>
          <p:cNvPr id="4" name="TextBox 3"/>
          <p:cNvSpPr txBox="1"/>
          <p:nvPr/>
        </p:nvSpPr>
        <p:spPr>
          <a:xfrm>
            <a:off x="8730240" y="2753591"/>
            <a:ext cx="2774372" cy="1200329"/>
          </a:xfrm>
          <a:prstGeom prst="rect">
            <a:avLst/>
          </a:prstGeom>
          <a:noFill/>
        </p:spPr>
        <p:txBody>
          <a:bodyPr wrap="square" rtlCol="0">
            <a:spAutoFit/>
          </a:bodyPr>
          <a:lstStyle/>
          <a:p>
            <a:r>
              <a:rPr lang="en-NZ" dirty="0">
                <a:hlinkClick r:id="rId2"/>
              </a:rPr>
              <a:t>http://www.teara.govt.nz/en/video/16897/possum-destruction-of-forest</a:t>
            </a:r>
            <a:endParaRPr lang="en-NZ" dirty="0"/>
          </a:p>
        </p:txBody>
      </p:sp>
    </p:spTree>
    <p:extLst>
      <p:ext uri="{BB962C8B-B14F-4D97-AF65-F5344CB8AC3E}">
        <p14:creationId xmlns:p14="http://schemas.microsoft.com/office/powerpoint/2010/main" val="4450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Bird killers</a:t>
            </a:r>
            <a:br>
              <a:rPr lang="en-NZ" dirty="0"/>
            </a:br>
            <a:endParaRPr lang="en-NZ" dirty="0"/>
          </a:p>
        </p:txBody>
      </p:sp>
      <p:sp>
        <p:nvSpPr>
          <p:cNvPr id="4" name="Content Placeholder 3"/>
          <p:cNvSpPr>
            <a:spLocks noGrp="1"/>
          </p:cNvSpPr>
          <p:nvPr>
            <p:ph idx="1"/>
          </p:nvPr>
        </p:nvSpPr>
        <p:spPr>
          <a:xfrm>
            <a:off x="2589212" y="2133600"/>
            <a:ext cx="5058497" cy="3777622"/>
          </a:xfrm>
        </p:spPr>
        <p:txBody>
          <a:bodyPr/>
          <a:lstStyle/>
          <a:p>
            <a:pPr fontAlgn="base"/>
            <a:r>
              <a:rPr lang="en-NZ" dirty="0" smtClean="0"/>
              <a:t>In </a:t>
            </a:r>
            <a:r>
              <a:rPr lang="en-NZ" dirty="0"/>
              <a:t>1993 evidence was first uncovered of the effect of possums on native wildlife. A time-lapse video camera captured possums eating the chicks and eggs of the endangered </a:t>
            </a:r>
            <a:r>
              <a:rPr lang="en-NZ" dirty="0" err="1"/>
              <a:t>kōkako</a:t>
            </a:r>
            <a:r>
              <a:rPr lang="en-NZ" dirty="0"/>
              <a:t>. Of 19 nests monitored over a four-year period, cameras recorded possums eating chicks and eggs in four. Possums had not been suspected in the past because they were considered vegetarian, and because it is hard to find traces of birds in possum faeces or intestines.</a:t>
            </a:r>
          </a:p>
          <a:p>
            <a:endParaRPr lang="en-NZ" dirty="0"/>
          </a:p>
        </p:txBody>
      </p:sp>
      <p:sp>
        <p:nvSpPr>
          <p:cNvPr id="5" name="TextBox 4"/>
          <p:cNvSpPr txBox="1"/>
          <p:nvPr/>
        </p:nvSpPr>
        <p:spPr>
          <a:xfrm>
            <a:off x="8697191" y="2133600"/>
            <a:ext cx="2807421" cy="923330"/>
          </a:xfrm>
          <a:prstGeom prst="rect">
            <a:avLst/>
          </a:prstGeom>
          <a:noFill/>
        </p:spPr>
        <p:txBody>
          <a:bodyPr wrap="square" rtlCol="0">
            <a:spAutoFit/>
          </a:bodyPr>
          <a:lstStyle/>
          <a:p>
            <a:r>
              <a:rPr lang="en-NZ" dirty="0">
                <a:hlinkClick r:id="rId2"/>
              </a:rPr>
              <a:t>http://www.teara.govt.nz/en/video/16899/possum-eating-a-chick</a:t>
            </a:r>
            <a:endParaRPr lang="en-NZ" dirty="0"/>
          </a:p>
        </p:txBody>
      </p:sp>
    </p:spTree>
    <p:extLst>
      <p:ext uri="{BB962C8B-B14F-4D97-AF65-F5344CB8AC3E}">
        <p14:creationId xmlns:p14="http://schemas.microsoft.com/office/powerpoint/2010/main" val="24003999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334</TotalTime>
  <Words>1341</Words>
  <Application>Microsoft Office PowerPoint</Application>
  <PresentationFormat>Widescreen</PresentationFormat>
  <Paragraphs>98</Paragraphs>
  <Slides>27</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Wisp</vt:lpstr>
      <vt:lpstr>1080</vt:lpstr>
      <vt:lpstr>PowerPoint Presentation</vt:lpstr>
      <vt:lpstr>What is 1080?</vt:lpstr>
      <vt:lpstr>History</vt:lpstr>
      <vt:lpstr>Why 1080 in NZ??</vt:lpstr>
      <vt:lpstr>Case Study the NZ Brush Tailed Possum</vt:lpstr>
      <vt:lpstr>Premier pest </vt:lpstr>
      <vt:lpstr>Forest damage </vt:lpstr>
      <vt:lpstr>Bird killers </vt:lpstr>
      <vt:lpstr>TB-infected possums </vt:lpstr>
      <vt:lpstr>Positive possums in NZ?</vt:lpstr>
      <vt:lpstr>Possum fur in NZ!</vt:lpstr>
      <vt:lpstr>Control Methods</vt:lpstr>
      <vt:lpstr>How much 1080 is being used in baits?</vt:lpstr>
      <vt:lpstr>Aerial application</vt:lpstr>
      <vt:lpstr>The future of 1080 drops</vt:lpstr>
      <vt:lpstr>Ground operations</vt:lpstr>
      <vt:lpstr>The issues</vt:lpstr>
      <vt:lpstr>Poisoning Paradise</vt:lpstr>
      <vt:lpstr>The scale of the use of 1080 and its implications </vt:lpstr>
      <vt:lpstr>Cartoon…</vt:lpstr>
      <vt:lpstr>The imbalanced presentation of the science </vt:lpstr>
      <vt:lpstr>PowerPoint Presentation</vt:lpstr>
      <vt:lpstr>Alternatives to 1080</vt:lpstr>
      <vt:lpstr>Trapping</vt:lpstr>
      <vt:lpstr>Biological Controls</vt:lpstr>
      <vt:lpstr>PowerPoint Presentation</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1080</dc:title>
  <dc:creator>Glen Currie</dc:creator>
  <cp:lastModifiedBy>Glen Currie</cp:lastModifiedBy>
  <cp:revision>24</cp:revision>
  <dcterms:created xsi:type="dcterms:W3CDTF">2015-07-19T08:33:18Z</dcterms:created>
  <dcterms:modified xsi:type="dcterms:W3CDTF">2015-08-02T09:12:48Z</dcterms:modified>
</cp:coreProperties>
</file>